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8" r:id="rId1"/>
    <p:sldMasterId id="2147483683" r:id="rId2"/>
  </p:sldMasterIdLst>
  <p:notesMasterIdLst>
    <p:notesMasterId r:id="rId18"/>
  </p:notesMasterIdLst>
  <p:handoutMasterIdLst>
    <p:handoutMasterId r:id="rId19"/>
  </p:handoutMasterIdLst>
  <p:sldIdLst>
    <p:sldId id="285" r:id="rId3"/>
    <p:sldId id="295" r:id="rId4"/>
    <p:sldId id="291" r:id="rId5"/>
    <p:sldId id="281" r:id="rId6"/>
    <p:sldId id="283" r:id="rId7"/>
    <p:sldId id="301" r:id="rId8"/>
    <p:sldId id="292" r:id="rId9"/>
    <p:sldId id="287" r:id="rId10"/>
    <p:sldId id="288" r:id="rId11"/>
    <p:sldId id="297" r:id="rId12"/>
    <p:sldId id="296" r:id="rId13"/>
    <p:sldId id="293" r:id="rId14"/>
    <p:sldId id="275" r:id="rId15"/>
    <p:sldId id="282" r:id="rId16"/>
    <p:sldId id="302" r:id="rId17"/>
  </p:sldIdLst>
  <p:sldSz cx="9144000" cy="5143500" type="screen16x9"/>
  <p:notesSz cx="2987675" cy="48164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05C7E"/>
    <a:srgbClr val="25B7BC"/>
    <a:srgbClr val="E6E6E6"/>
    <a:srgbClr val="00B1C0"/>
    <a:srgbClr val="00A8B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45" autoAdjust="0"/>
    <p:restoredTop sz="94660"/>
  </p:normalViewPr>
  <p:slideViewPr>
    <p:cSldViewPr snapToGrid="0">
      <p:cViewPr varScale="1">
        <p:scale>
          <a:sx n="147" d="100"/>
          <a:sy n="147" d="100"/>
        </p:scale>
        <p:origin x="-59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2688" y="6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7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DF1-485F-AF36-80171C8CAAA9}"/>
            </c:ext>
          </c:extLst>
        </c:ser>
        <c:dLbls>
          <c:showPercent val="1"/>
        </c:dLbls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7"/>
  <c:chart>
    <c:autoTitleDeleted val="1"/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7E6-4566-A281-36439BE717D9}"/>
            </c:ext>
          </c:extLst>
        </c:ser>
        <c:marker val="1"/>
        <c:axId val="77098368"/>
        <c:axId val="45768064"/>
      </c:lineChart>
      <c:valAx>
        <c:axId val="45768064"/>
        <c:scaling>
          <c:orientation val="minMax"/>
        </c:scaling>
        <c:axPos val="l"/>
        <c:majorGridlines/>
        <c:numFmt formatCode="General" sourceLinked="1"/>
        <c:tickLblPos val="nextTo"/>
        <c:crossAx val="77098368"/>
        <c:crosses val="autoZero"/>
        <c:crossBetween val="between"/>
      </c:valAx>
      <c:catAx>
        <c:axId val="77098368"/>
        <c:scaling>
          <c:orientation val="minMax"/>
        </c:scaling>
        <c:axPos val="b"/>
        <c:numFmt formatCode="General" sourceLinked="0"/>
        <c:tickLblPos val="nextTo"/>
        <c:crossAx val="45768064"/>
        <c:crosses val="autoZero"/>
        <c:auto val="1"/>
        <c:lblAlgn val="ctr"/>
        <c:lblOffset val="100"/>
      </c:cat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294659" cy="241660"/>
          </a:xfrm>
          <a:prstGeom prst="rect">
            <a:avLst/>
          </a:prstGeom>
        </p:spPr>
        <p:txBody>
          <a:bodyPr vert="horz" lIns="44586" tIns="22293" rIns="44586" bIns="22293" rtlCol="0"/>
          <a:lstStyle>
            <a:lvl1pPr algn="l">
              <a:defRPr sz="6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1692325" y="0"/>
            <a:ext cx="1294659" cy="241660"/>
          </a:xfrm>
          <a:prstGeom prst="rect">
            <a:avLst/>
          </a:prstGeom>
        </p:spPr>
        <p:txBody>
          <a:bodyPr vert="horz" lIns="44586" tIns="22293" rIns="44586" bIns="22293" rtlCol="0"/>
          <a:lstStyle>
            <a:lvl1pPr algn="r">
              <a:defRPr sz="600"/>
            </a:lvl1pPr>
          </a:lstStyle>
          <a:p>
            <a:fld id="{384AC992-8B89-41C7-BD40-A5594E14A1EB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4574815"/>
            <a:ext cx="1294659" cy="241660"/>
          </a:xfrm>
          <a:prstGeom prst="rect">
            <a:avLst/>
          </a:prstGeom>
        </p:spPr>
        <p:txBody>
          <a:bodyPr vert="horz" lIns="44586" tIns="22293" rIns="44586" bIns="22293" rtlCol="0" anchor="b"/>
          <a:lstStyle>
            <a:lvl1pPr algn="l">
              <a:defRPr sz="6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1692325" y="4574815"/>
            <a:ext cx="1294659" cy="241660"/>
          </a:xfrm>
          <a:prstGeom prst="rect">
            <a:avLst/>
          </a:prstGeom>
        </p:spPr>
        <p:txBody>
          <a:bodyPr vert="horz" lIns="44586" tIns="22293" rIns="44586" bIns="22293" rtlCol="0" anchor="b"/>
          <a:lstStyle>
            <a:lvl1pPr algn="r">
              <a:defRPr sz="600"/>
            </a:lvl1pPr>
          </a:lstStyle>
          <a:p>
            <a:fld id="{37CB191D-7AD0-4572-A04F-FE0BE2A594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29958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294659" cy="241660"/>
          </a:xfrm>
          <a:prstGeom prst="rect">
            <a:avLst/>
          </a:prstGeom>
        </p:spPr>
        <p:txBody>
          <a:bodyPr vert="horz" lIns="44586" tIns="22293" rIns="44586" bIns="22293" rtlCol="0"/>
          <a:lstStyle>
            <a:lvl1pPr algn="l">
              <a:defRPr sz="6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692325" y="0"/>
            <a:ext cx="1294659" cy="241660"/>
          </a:xfrm>
          <a:prstGeom prst="rect">
            <a:avLst/>
          </a:prstGeom>
        </p:spPr>
        <p:txBody>
          <a:bodyPr vert="horz" lIns="44586" tIns="22293" rIns="44586" bIns="22293" rtlCol="0"/>
          <a:lstStyle>
            <a:lvl1pPr algn="r">
              <a:defRPr sz="600"/>
            </a:lvl1pPr>
          </a:lstStyle>
          <a:p>
            <a:fld id="{16B0F904-3120-4CB3-9FA9-97A5089EAE3E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9213" y="601663"/>
            <a:ext cx="2889250" cy="1625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4586" tIns="22293" rIns="44586" bIns="2229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298768" y="2317929"/>
            <a:ext cx="2390140" cy="1896487"/>
          </a:xfrm>
          <a:prstGeom prst="rect">
            <a:avLst/>
          </a:prstGeom>
        </p:spPr>
        <p:txBody>
          <a:bodyPr vert="horz" lIns="44586" tIns="22293" rIns="44586" bIns="2229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4574815"/>
            <a:ext cx="1294659" cy="241660"/>
          </a:xfrm>
          <a:prstGeom prst="rect">
            <a:avLst/>
          </a:prstGeom>
        </p:spPr>
        <p:txBody>
          <a:bodyPr vert="horz" lIns="44586" tIns="22293" rIns="44586" bIns="22293" rtlCol="0" anchor="b"/>
          <a:lstStyle>
            <a:lvl1pPr algn="l">
              <a:defRPr sz="6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692325" y="4574815"/>
            <a:ext cx="1294659" cy="241660"/>
          </a:xfrm>
          <a:prstGeom prst="rect">
            <a:avLst/>
          </a:prstGeom>
        </p:spPr>
        <p:txBody>
          <a:bodyPr vert="horz" lIns="44586" tIns="22293" rIns="44586" bIns="22293" rtlCol="0" anchor="b"/>
          <a:lstStyle>
            <a:lvl1pPr algn="r">
              <a:defRPr sz="600"/>
            </a:lvl1pPr>
          </a:lstStyle>
          <a:p>
            <a:fld id="{24D2134A-362C-4EF7-AD4C-78C204AD7A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60072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4142E-1C68-4D2C-9962-7626A859D8E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7215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4142E-1C68-4D2C-9962-7626A859D8E4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1247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4142E-1C68-4D2C-9962-7626A859D8E4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2772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37956-A30A-413D-9DC8-77729661DFF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3494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37956-A30A-413D-9DC8-77729661DFF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2887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2134A-362C-4EF7-AD4C-78C204AD7A62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1029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867EC-DAE1-4D38-B2BD-46BBD45455ED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2859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>
            <a:normAutofit/>
          </a:bodyPr>
          <a:lstStyle>
            <a:lvl1pPr algn="ctr">
              <a:defRPr lang="ru-RU" sz="4050" b="1" kern="1200" dirty="0">
                <a:solidFill>
                  <a:srgbClr val="00B2B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xmlns="" id="{1BD2B064-464C-4316-B72C-39686CD2D277}"/>
              </a:ext>
            </a:extLst>
          </p:cNvPr>
          <p:cNvSpPr txBox="1">
            <a:spLocks/>
          </p:cNvSpPr>
          <p:nvPr userDrawn="1"/>
        </p:nvSpPr>
        <p:spPr>
          <a:xfrm>
            <a:off x="8561460" y="99938"/>
            <a:ext cx="356335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ctr" defTabSz="914400" rtl="0" eaLnBrk="1" latinLnBrk="0" hangingPunct="1">
              <a:defRPr lang="ru-RU" sz="1100" b="0" kern="1200" smtClean="0">
                <a:solidFill>
                  <a:schemeClr val="accent5">
                    <a:lumMod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 </a:t>
            </a:r>
            <a:fld id="{8B02C9F5-5D0E-4F8F-B42F-F855E738AED0}" type="slidenum">
              <a:rPr sz="800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Овал 12"/>
          <p:cNvSpPr/>
          <p:nvPr userDrawn="1"/>
        </p:nvSpPr>
        <p:spPr>
          <a:xfrm>
            <a:off x="8638658" y="74598"/>
            <a:ext cx="245506" cy="245502"/>
          </a:xfrm>
          <a:prstGeom prst="ellipse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3124" y="-158695"/>
            <a:ext cx="1418336" cy="727668"/>
          </a:xfrm>
          <a:prstGeom prst="rect">
            <a:avLst/>
          </a:prstGeom>
        </p:spPr>
      </p:pic>
      <p:cxnSp>
        <p:nvCxnSpPr>
          <p:cNvPr id="15" name="Прямая соединительная линия 14"/>
          <p:cNvCxnSpPr/>
          <p:nvPr userDrawn="1"/>
        </p:nvCxnSpPr>
        <p:spPr>
          <a:xfrm>
            <a:off x="0" y="409967"/>
            <a:ext cx="9144000" cy="0"/>
          </a:xfrm>
          <a:prstGeom prst="line">
            <a:avLst/>
          </a:prstGeom>
          <a:ln w="9525">
            <a:solidFill>
              <a:srgbClr val="00B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4335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6046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4642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22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764704"/>
            <a:ext cx="8640959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latin typeface="Arial" pitchFamily="34" charset="0"/>
                <a:cs typeface="Arial" pitchFamily="34" charset="0"/>
              </a:defRPr>
            </a:lvl1pPr>
            <a:lvl2pPr marL="457171" indent="0">
              <a:buNone/>
              <a:defRPr/>
            </a:lvl2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9" name="Объект 7"/>
          <p:cNvSpPr>
            <a:spLocks noGrp="1"/>
          </p:cNvSpPr>
          <p:nvPr>
            <p:ph sz="quarter" idx="13" hasCustomPrompt="1"/>
          </p:nvPr>
        </p:nvSpPr>
        <p:spPr>
          <a:xfrm>
            <a:off x="251520" y="1851669"/>
            <a:ext cx="8604956" cy="2952329"/>
          </a:xfrm>
          <a:prstGeom prst="rect">
            <a:avLst/>
          </a:prstGeom>
        </p:spPr>
        <p:txBody>
          <a:bodyPr/>
          <a:lstStyle>
            <a:lvl1pPr marL="0" marR="0" indent="0" algn="l" defTabSz="9143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2BD"/>
              </a:buClr>
              <a:buSzTx/>
              <a:buFont typeface="Arial" pitchFamily="34" charset="0"/>
              <a:buNone/>
              <a:tabLst/>
              <a:defRPr sz="1800" b="0" baseline="0">
                <a:latin typeface="Arial" pitchFamily="34" charset="0"/>
                <a:cs typeface="Arial" pitchFamily="34" charset="0"/>
              </a:defRPr>
            </a:lvl1pPr>
            <a:lvl2pPr marL="457171" indent="0">
              <a:buNone/>
              <a:defRPr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ru-RU" dirty="0"/>
              <a:t>Основной текст слайда с без графики </a:t>
            </a:r>
          </a:p>
          <a:p>
            <a:pPr lvl="0"/>
            <a:endParaRPr lang="ru-RU" dirty="0"/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>
            <a:off x="0" y="409967"/>
            <a:ext cx="9144000" cy="0"/>
          </a:xfrm>
          <a:prstGeom prst="line">
            <a:avLst/>
          </a:prstGeom>
          <a:ln w="9525">
            <a:solidFill>
              <a:srgbClr val="00B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xmlns="" id="{1BD2B064-464C-4316-B72C-39686CD2D277}"/>
              </a:ext>
            </a:extLst>
          </p:cNvPr>
          <p:cNvSpPr txBox="1">
            <a:spLocks/>
          </p:cNvSpPr>
          <p:nvPr userDrawn="1"/>
        </p:nvSpPr>
        <p:spPr>
          <a:xfrm>
            <a:off x="8561460" y="99938"/>
            <a:ext cx="356335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ctr" defTabSz="914400" rtl="0" eaLnBrk="1" latinLnBrk="0" hangingPunct="1">
              <a:defRPr lang="ru-RU" sz="1100" b="0" kern="1200" smtClean="0">
                <a:solidFill>
                  <a:schemeClr val="accent5">
                    <a:lumMod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 </a:t>
            </a:r>
            <a:fld id="{8B02C9F5-5D0E-4F8F-B42F-F855E738AED0}" type="slidenum">
              <a:rPr sz="800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Овал 13"/>
          <p:cNvSpPr/>
          <p:nvPr userDrawn="1"/>
        </p:nvSpPr>
        <p:spPr>
          <a:xfrm>
            <a:off x="8638658" y="74598"/>
            <a:ext cx="245506" cy="245502"/>
          </a:xfrm>
          <a:prstGeom prst="ellipse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3124" y="-158695"/>
            <a:ext cx="1418336" cy="72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66034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Y:\Глонасс\ppt\glns_ppt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8"/>
          <p:cNvSpPr>
            <a:spLocks noGrp="1"/>
          </p:cNvSpPr>
          <p:nvPr>
            <p:ph sz="quarter" idx="13" hasCustomPrompt="1"/>
          </p:nvPr>
        </p:nvSpPr>
        <p:spPr>
          <a:xfrm>
            <a:off x="467544" y="1131590"/>
            <a:ext cx="6408712" cy="31683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800" b="1">
                <a:solidFill>
                  <a:srgbClr val="00B2B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22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764704"/>
            <a:ext cx="8640959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latin typeface="Arial" pitchFamily="34" charset="0"/>
                <a:cs typeface="Arial" pitchFamily="34" charset="0"/>
              </a:defRPr>
            </a:lvl1pPr>
            <a:lvl2pPr marL="457171" indent="0">
              <a:buNone/>
              <a:defRPr/>
            </a:lvl2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10" name="Объект 7"/>
          <p:cNvSpPr>
            <a:spLocks noGrp="1"/>
          </p:cNvSpPr>
          <p:nvPr>
            <p:ph sz="quarter" idx="13" hasCustomPrompt="1"/>
          </p:nvPr>
        </p:nvSpPr>
        <p:spPr>
          <a:xfrm>
            <a:off x="251520" y="1851671"/>
            <a:ext cx="8640960" cy="2952327"/>
          </a:xfrm>
          <a:prstGeom prst="rect">
            <a:avLst/>
          </a:prstGeom>
        </p:spPr>
        <p:txBody>
          <a:bodyPr/>
          <a:lstStyle>
            <a:lvl1pPr marL="285750" marR="0" indent="-285750" algn="l" defTabSz="9143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2BD"/>
              </a:buClr>
              <a:buSzTx/>
              <a:buFont typeface="Arial" pitchFamily="34" charset="0"/>
              <a:buChar char="•"/>
              <a:tabLst/>
              <a:defRPr sz="1800" b="0" baseline="0">
                <a:latin typeface="Arial" pitchFamily="34" charset="0"/>
                <a:cs typeface="Arial" pitchFamily="34" charset="0"/>
              </a:defRPr>
            </a:lvl1pPr>
            <a:lvl2pPr marL="457171" indent="0">
              <a:buNone/>
              <a:defRPr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ru-RU" dirty="0"/>
              <a:t>Основной текст слайда с перечислением</a:t>
            </a:r>
          </a:p>
          <a:p>
            <a:pPr lvl="0"/>
            <a:r>
              <a:rPr lang="ru-RU" dirty="0"/>
              <a:t>Основной текст слайда с перечислением </a:t>
            </a:r>
          </a:p>
          <a:p>
            <a:pPr lvl="0"/>
            <a:r>
              <a:rPr lang="ru-RU" dirty="0"/>
              <a:t>Основной текст слайда с перечислением </a:t>
            </a:r>
          </a:p>
          <a:p>
            <a:pPr lvl="0"/>
            <a:endParaRPr lang="ru-RU" dirty="0"/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>
            <a:off x="0" y="409967"/>
            <a:ext cx="9144000" cy="0"/>
          </a:xfrm>
          <a:prstGeom prst="line">
            <a:avLst/>
          </a:prstGeom>
          <a:ln w="9525">
            <a:solidFill>
              <a:srgbClr val="00B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Номер слайда 5">
            <a:extLst>
              <a:ext uri="{FF2B5EF4-FFF2-40B4-BE49-F238E27FC236}">
                <a16:creationId xmlns:a16="http://schemas.microsoft.com/office/drawing/2014/main" xmlns="" id="{1BD2B064-464C-4316-B72C-39686CD2D277}"/>
              </a:ext>
            </a:extLst>
          </p:cNvPr>
          <p:cNvSpPr txBox="1">
            <a:spLocks/>
          </p:cNvSpPr>
          <p:nvPr userDrawn="1"/>
        </p:nvSpPr>
        <p:spPr>
          <a:xfrm>
            <a:off x="8561460" y="99938"/>
            <a:ext cx="356335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ctr" defTabSz="914400" rtl="0" eaLnBrk="1" latinLnBrk="0" hangingPunct="1">
              <a:defRPr lang="ru-RU" sz="1100" b="0" kern="1200" smtClean="0">
                <a:solidFill>
                  <a:schemeClr val="accent5">
                    <a:lumMod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 </a:t>
            </a:r>
            <a:fld id="{8B02C9F5-5D0E-4F8F-B42F-F855E738AED0}" type="slidenum">
              <a:rPr sz="800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Овал 17"/>
          <p:cNvSpPr/>
          <p:nvPr userDrawn="1"/>
        </p:nvSpPr>
        <p:spPr>
          <a:xfrm>
            <a:off x="8638658" y="74598"/>
            <a:ext cx="245506" cy="245502"/>
          </a:xfrm>
          <a:prstGeom prst="ellipse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3124" y="-158695"/>
            <a:ext cx="1418336" cy="7276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22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764704"/>
            <a:ext cx="8640959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latin typeface="Arial" pitchFamily="34" charset="0"/>
                <a:cs typeface="Arial" pitchFamily="34" charset="0"/>
              </a:defRPr>
            </a:lvl1pPr>
            <a:lvl2pPr marL="457171" indent="0">
              <a:buNone/>
              <a:defRPr/>
            </a:lvl2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10" name="Мультимедиа 10"/>
          <p:cNvSpPr>
            <a:spLocks noGrp="1"/>
          </p:cNvSpPr>
          <p:nvPr>
            <p:ph type="media" sz="quarter" idx="11"/>
          </p:nvPr>
        </p:nvSpPr>
        <p:spPr>
          <a:xfrm>
            <a:off x="1691680" y="1851670"/>
            <a:ext cx="5760640" cy="2592288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1" name="Объект 7"/>
          <p:cNvSpPr>
            <a:spLocks noGrp="1"/>
          </p:cNvSpPr>
          <p:nvPr>
            <p:ph sz="quarter" idx="10" hasCustomPrompt="1"/>
          </p:nvPr>
        </p:nvSpPr>
        <p:spPr>
          <a:xfrm>
            <a:off x="251520" y="4515966"/>
            <a:ext cx="8640960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baseline="0">
                <a:latin typeface="Arial" pitchFamily="34" charset="0"/>
                <a:cs typeface="Arial" pitchFamily="34" charset="0"/>
              </a:defRPr>
            </a:lvl1pPr>
            <a:lvl2pPr marL="457171" indent="0">
              <a:buNone/>
              <a:defRPr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ru-RU" dirty="0"/>
              <a:t>Подписи и комментарии к видео </a:t>
            </a:r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>
            <a:off x="0" y="409967"/>
            <a:ext cx="9144000" cy="0"/>
          </a:xfrm>
          <a:prstGeom prst="line">
            <a:avLst/>
          </a:prstGeom>
          <a:ln w="9525">
            <a:solidFill>
              <a:srgbClr val="00B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Номер слайда 5">
            <a:extLst>
              <a:ext uri="{FF2B5EF4-FFF2-40B4-BE49-F238E27FC236}">
                <a16:creationId xmlns:a16="http://schemas.microsoft.com/office/drawing/2014/main" xmlns="" id="{1BD2B064-464C-4316-B72C-39686CD2D277}"/>
              </a:ext>
            </a:extLst>
          </p:cNvPr>
          <p:cNvSpPr txBox="1">
            <a:spLocks/>
          </p:cNvSpPr>
          <p:nvPr userDrawn="1"/>
        </p:nvSpPr>
        <p:spPr>
          <a:xfrm>
            <a:off x="8561460" y="99938"/>
            <a:ext cx="356335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ctr" defTabSz="914400" rtl="0" eaLnBrk="1" latinLnBrk="0" hangingPunct="1">
              <a:defRPr lang="ru-RU" sz="1100" b="0" kern="1200" smtClean="0">
                <a:solidFill>
                  <a:schemeClr val="accent5">
                    <a:lumMod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 </a:t>
            </a:r>
            <a:fld id="{8B02C9F5-5D0E-4F8F-B42F-F855E738AED0}" type="slidenum">
              <a:rPr sz="800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Овал 15"/>
          <p:cNvSpPr/>
          <p:nvPr userDrawn="1"/>
        </p:nvSpPr>
        <p:spPr>
          <a:xfrm>
            <a:off x="8638658" y="74598"/>
            <a:ext cx="245506" cy="245502"/>
          </a:xfrm>
          <a:prstGeom prst="ellipse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3124" y="-158695"/>
            <a:ext cx="1418336" cy="7276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2"/>
          <p:cNvSpPr>
            <a:spLocks noGrp="1"/>
          </p:cNvSpPr>
          <p:nvPr>
            <p:ph type="body" sz="quarter" idx="16" hasCustomPrompt="1"/>
          </p:nvPr>
        </p:nvSpPr>
        <p:spPr>
          <a:xfrm>
            <a:off x="251520" y="764704"/>
            <a:ext cx="8640959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latin typeface="Arial" pitchFamily="34" charset="0"/>
                <a:cs typeface="Arial" pitchFamily="34" charset="0"/>
              </a:defRPr>
            </a:lvl1pPr>
            <a:lvl2pPr marL="457171" indent="0">
              <a:buNone/>
              <a:defRPr/>
            </a:lvl2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12" name="Объект 7"/>
          <p:cNvSpPr>
            <a:spLocks noGrp="1"/>
          </p:cNvSpPr>
          <p:nvPr>
            <p:ph sz="quarter" idx="13" hasCustomPrompt="1"/>
          </p:nvPr>
        </p:nvSpPr>
        <p:spPr>
          <a:xfrm>
            <a:off x="251520" y="1851671"/>
            <a:ext cx="4320480" cy="3096344"/>
          </a:xfrm>
          <a:prstGeom prst="rect">
            <a:avLst/>
          </a:prstGeom>
        </p:spPr>
        <p:txBody>
          <a:bodyPr/>
          <a:lstStyle>
            <a:lvl1pPr marL="0" marR="0" indent="0" algn="l" defTabSz="9143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2BD"/>
              </a:buClr>
              <a:buSzTx/>
              <a:buFont typeface="Arial" pitchFamily="34" charset="0"/>
              <a:buNone/>
              <a:tabLst/>
              <a:defRPr sz="1800" b="0" baseline="0">
                <a:latin typeface="Arial" pitchFamily="34" charset="0"/>
                <a:cs typeface="Arial" pitchFamily="34" charset="0"/>
              </a:defRPr>
            </a:lvl1pPr>
            <a:lvl2pPr marL="457171" indent="0">
              <a:buNone/>
              <a:defRPr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ru-RU" dirty="0"/>
              <a:t>Основной текст слайда с графикой</a:t>
            </a:r>
          </a:p>
          <a:p>
            <a:pPr lvl="0"/>
            <a:endParaRPr lang="ru-RU" dirty="0"/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14"/>
          </p:nvPr>
        </p:nvSpPr>
        <p:spPr>
          <a:xfrm>
            <a:off x="5292079" y="1851671"/>
            <a:ext cx="3240361" cy="1512168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15"/>
          </p:nvPr>
        </p:nvSpPr>
        <p:spPr>
          <a:xfrm>
            <a:off x="5292080" y="3507854"/>
            <a:ext cx="3277815" cy="14401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cxnSp>
        <p:nvCxnSpPr>
          <p:cNvPr id="16" name="Прямая соединительная линия 15"/>
          <p:cNvCxnSpPr/>
          <p:nvPr userDrawn="1"/>
        </p:nvCxnSpPr>
        <p:spPr>
          <a:xfrm>
            <a:off x="0" y="409967"/>
            <a:ext cx="9144000" cy="0"/>
          </a:xfrm>
          <a:prstGeom prst="line">
            <a:avLst/>
          </a:prstGeom>
          <a:ln w="9525">
            <a:solidFill>
              <a:srgbClr val="00B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Номер слайда 5">
            <a:extLst>
              <a:ext uri="{FF2B5EF4-FFF2-40B4-BE49-F238E27FC236}">
                <a16:creationId xmlns:a16="http://schemas.microsoft.com/office/drawing/2014/main" xmlns="" id="{1BD2B064-464C-4316-B72C-39686CD2D277}"/>
              </a:ext>
            </a:extLst>
          </p:cNvPr>
          <p:cNvSpPr txBox="1">
            <a:spLocks/>
          </p:cNvSpPr>
          <p:nvPr userDrawn="1"/>
        </p:nvSpPr>
        <p:spPr>
          <a:xfrm>
            <a:off x="8561460" y="99938"/>
            <a:ext cx="356335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ctr" defTabSz="914400" rtl="0" eaLnBrk="1" latinLnBrk="0" hangingPunct="1">
              <a:defRPr lang="ru-RU" sz="1100" b="0" kern="1200" smtClean="0">
                <a:solidFill>
                  <a:schemeClr val="accent5">
                    <a:lumMod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 </a:t>
            </a:r>
            <a:fld id="{8B02C9F5-5D0E-4F8F-B42F-F855E738AED0}" type="slidenum">
              <a:rPr sz="800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Овал 17"/>
          <p:cNvSpPr/>
          <p:nvPr userDrawn="1"/>
        </p:nvSpPr>
        <p:spPr>
          <a:xfrm>
            <a:off x="8638658" y="74598"/>
            <a:ext cx="245506" cy="245502"/>
          </a:xfrm>
          <a:prstGeom prst="ellipse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3124" y="-158695"/>
            <a:ext cx="1418336" cy="7276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22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764704"/>
            <a:ext cx="8640959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latin typeface="Arial" pitchFamily="34" charset="0"/>
                <a:cs typeface="Arial" pitchFamily="34" charset="0"/>
              </a:defRPr>
            </a:lvl1pPr>
            <a:lvl2pPr marL="457171" indent="0">
              <a:buNone/>
              <a:defRPr/>
            </a:lvl2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8" name="Рисунок 11"/>
          <p:cNvSpPr>
            <a:spLocks noGrp="1"/>
          </p:cNvSpPr>
          <p:nvPr>
            <p:ph type="pic" sz="quarter" idx="14"/>
          </p:nvPr>
        </p:nvSpPr>
        <p:spPr>
          <a:xfrm>
            <a:off x="1691680" y="1851670"/>
            <a:ext cx="5760640" cy="2592288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9" name="Объект 7"/>
          <p:cNvSpPr>
            <a:spLocks noGrp="1"/>
          </p:cNvSpPr>
          <p:nvPr>
            <p:ph sz="quarter" idx="10" hasCustomPrompt="1"/>
          </p:nvPr>
        </p:nvSpPr>
        <p:spPr>
          <a:xfrm>
            <a:off x="251520" y="4515966"/>
            <a:ext cx="8640960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baseline="0">
                <a:latin typeface="Arial" pitchFamily="34" charset="0"/>
                <a:cs typeface="Arial" pitchFamily="34" charset="0"/>
              </a:defRPr>
            </a:lvl1pPr>
            <a:lvl2pPr marL="457171" indent="0">
              <a:buNone/>
              <a:defRPr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ru-RU" dirty="0"/>
              <a:t>Подписи и комментарии к графике</a:t>
            </a:r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>
            <a:off x="0" y="409967"/>
            <a:ext cx="9144000" cy="0"/>
          </a:xfrm>
          <a:prstGeom prst="line">
            <a:avLst/>
          </a:prstGeom>
          <a:ln w="9525">
            <a:solidFill>
              <a:srgbClr val="00B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Номер слайда 5">
            <a:extLst>
              <a:ext uri="{FF2B5EF4-FFF2-40B4-BE49-F238E27FC236}">
                <a16:creationId xmlns:a16="http://schemas.microsoft.com/office/drawing/2014/main" xmlns="" id="{1BD2B064-464C-4316-B72C-39686CD2D277}"/>
              </a:ext>
            </a:extLst>
          </p:cNvPr>
          <p:cNvSpPr txBox="1">
            <a:spLocks/>
          </p:cNvSpPr>
          <p:nvPr userDrawn="1"/>
        </p:nvSpPr>
        <p:spPr>
          <a:xfrm>
            <a:off x="8561460" y="99938"/>
            <a:ext cx="356335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ctr" defTabSz="914400" rtl="0" eaLnBrk="1" latinLnBrk="0" hangingPunct="1">
              <a:defRPr lang="ru-RU" sz="1100" b="0" kern="1200" smtClean="0">
                <a:solidFill>
                  <a:schemeClr val="accent5">
                    <a:lumMod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 </a:t>
            </a:r>
            <a:fld id="{8B02C9F5-5D0E-4F8F-B42F-F855E738AED0}" type="slidenum">
              <a:rPr sz="800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Овал 15"/>
          <p:cNvSpPr/>
          <p:nvPr userDrawn="1"/>
        </p:nvSpPr>
        <p:spPr>
          <a:xfrm>
            <a:off x="8638658" y="74598"/>
            <a:ext cx="245506" cy="245502"/>
          </a:xfrm>
          <a:prstGeom prst="ellipse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3124" y="-158695"/>
            <a:ext cx="1418336" cy="7276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22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764704"/>
            <a:ext cx="8640959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latin typeface="Arial" pitchFamily="34" charset="0"/>
                <a:cs typeface="Arial" pitchFamily="34" charset="0"/>
              </a:defRPr>
            </a:lvl1pPr>
            <a:lvl2pPr marL="457171" indent="0">
              <a:buNone/>
              <a:defRPr/>
            </a:lvl2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7" name="Диаграмма 10"/>
          <p:cNvSpPr>
            <a:spLocks noGrp="1"/>
          </p:cNvSpPr>
          <p:nvPr>
            <p:ph type="chart" sz="quarter" idx="14"/>
          </p:nvPr>
        </p:nvSpPr>
        <p:spPr>
          <a:xfrm>
            <a:off x="971550" y="1851671"/>
            <a:ext cx="7200900" cy="2592287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Объект 7"/>
          <p:cNvSpPr>
            <a:spLocks noGrp="1"/>
          </p:cNvSpPr>
          <p:nvPr>
            <p:ph sz="quarter" idx="10" hasCustomPrompt="1"/>
          </p:nvPr>
        </p:nvSpPr>
        <p:spPr>
          <a:xfrm>
            <a:off x="251520" y="4515966"/>
            <a:ext cx="8640960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baseline="0">
                <a:latin typeface="Arial" pitchFamily="34" charset="0"/>
                <a:cs typeface="Arial" pitchFamily="34" charset="0"/>
              </a:defRPr>
            </a:lvl1pPr>
            <a:lvl2pPr marL="457171" indent="0">
              <a:buNone/>
              <a:defRPr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ru-RU" dirty="0"/>
              <a:t>Подписи и комментарии к диаграмме </a:t>
            </a:r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>
            <a:off x="0" y="409967"/>
            <a:ext cx="9144000" cy="0"/>
          </a:xfrm>
          <a:prstGeom prst="line">
            <a:avLst/>
          </a:prstGeom>
          <a:ln w="9525">
            <a:solidFill>
              <a:srgbClr val="00B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Номер слайда 5">
            <a:extLst>
              <a:ext uri="{FF2B5EF4-FFF2-40B4-BE49-F238E27FC236}">
                <a16:creationId xmlns:a16="http://schemas.microsoft.com/office/drawing/2014/main" xmlns="" id="{1BD2B064-464C-4316-B72C-39686CD2D277}"/>
              </a:ext>
            </a:extLst>
          </p:cNvPr>
          <p:cNvSpPr txBox="1">
            <a:spLocks/>
          </p:cNvSpPr>
          <p:nvPr userDrawn="1"/>
        </p:nvSpPr>
        <p:spPr>
          <a:xfrm>
            <a:off x="8561460" y="99938"/>
            <a:ext cx="356335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ctr" defTabSz="914400" rtl="0" eaLnBrk="1" latinLnBrk="0" hangingPunct="1">
              <a:defRPr lang="ru-RU" sz="1100" b="0" kern="1200" smtClean="0">
                <a:solidFill>
                  <a:schemeClr val="accent5">
                    <a:lumMod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 </a:t>
            </a:r>
            <a:fld id="{8B02C9F5-5D0E-4F8F-B42F-F855E738AED0}" type="slidenum">
              <a:rPr sz="800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Овал 15"/>
          <p:cNvSpPr/>
          <p:nvPr userDrawn="1"/>
        </p:nvSpPr>
        <p:spPr>
          <a:xfrm>
            <a:off x="8638658" y="74598"/>
            <a:ext cx="245506" cy="245502"/>
          </a:xfrm>
          <a:prstGeom prst="ellipse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3124" y="-158695"/>
            <a:ext cx="1418336" cy="7276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22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764704"/>
            <a:ext cx="8640959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latin typeface="Arial" pitchFamily="34" charset="0"/>
                <a:cs typeface="Arial" pitchFamily="34" charset="0"/>
              </a:defRPr>
            </a:lvl1pPr>
            <a:lvl2pPr marL="457171" indent="0">
              <a:buNone/>
              <a:defRPr/>
            </a:lvl2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10" name="Таблица 11"/>
          <p:cNvSpPr>
            <a:spLocks noGrp="1"/>
          </p:cNvSpPr>
          <p:nvPr>
            <p:ph type="tbl" sz="quarter" idx="14"/>
          </p:nvPr>
        </p:nvSpPr>
        <p:spPr>
          <a:xfrm>
            <a:off x="971550" y="1989138"/>
            <a:ext cx="7200900" cy="24548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2" name="Объект 7"/>
          <p:cNvSpPr>
            <a:spLocks noGrp="1"/>
          </p:cNvSpPr>
          <p:nvPr>
            <p:ph sz="quarter" idx="10" hasCustomPrompt="1"/>
          </p:nvPr>
        </p:nvSpPr>
        <p:spPr>
          <a:xfrm>
            <a:off x="251520" y="4515966"/>
            <a:ext cx="8640960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baseline="0">
                <a:latin typeface="Arial" pitchFamily="34" charset="0"/>
                <a:cs typeface="Arial" pitchFamily="34" charset="0"/>
              </a:defRPr>
            </a:lvl1pPr>
            <a:lvl2pPr marL="457171" indent="0">
              <a:buNone/>
              <a:defRPr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ru-RU" dirty="0"/>
              <a:t>Подписи и комментарии к таблице </a:t>
            </a:r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>
            <a:off x="0" y="409967"/>
            <a:ext cx="9144000" cy="0"/>
          </a:xfrm>
          <a:prstGeom prst="line">
            <a:avLst/>
          </a:prstGeom>
          <a:ln w="9525">
            <a:solidFill>
              <a:srgbClr val="00B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Номер слайда 5">
            <a:extLst>
              <a:ext uri="{FF2B5EF4-FFF2-40B4-BE49-F238E27FC236}">
                <a16:creationId xmlns:a16="http://schemas.microsoft.com/office/drawing/2014/main" xmlns="" id="{1BD2B064-464C-4316-B72C-39686CD2D277}"/>
              </a:ext>
            </a:extLst>
          </p:cNvPr>
          <p:cNvSpPr txBox="1">
            <a:spLocks/>
          </p:cNvSpPr>
          <p:nvPr userDrawn="1"/>
        </p:nvSpPr>
        <p:spPr>
          <a:xfrm>
            <a:off x="8561460" y="99938"/>
            <a:ext cx="356335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ctr" defTabSz="914400" rtl="0" eaLnBrk="1" latinLnBrk="0" hangingPunct="1">
              <a:defRPr lang="ru-RU" sz="1100" b="0" kern="1200" smtClean="0">
                <a:solidFill>
                  <a:schemeClr val="accent5">
                    <a:lumMod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 </a:t>
            </a:r>
            <a:fld id="{8B02C9F5-5D0E-4F8F-B42F-F855E738AED0}" type="slidenum">
              <a:rPr sz="800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Овал 15"/>
          <p:cNvSpPr/>
          <p:nvPr userDrawn="1"/>
        </p:nvSpPr>
        <p:spPr>
          <a:xfrm>
            <a:off x="8638658" y="74598"/>
            <a:ext cx="245506" cy="245502"/>
          </a:xfrm>
          <a:prstGeom prst="ellipse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3124" y="-158695"/>
            <a:ext cx="1418336" cy="7276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>
            <a:off x="0" y="409967"/>
            <a:ext cx="9144000" cy="0"/>
          </a:xfrm>
          <a:prstGeom prst="line">
            <a:avLst/>
          </a:prstGeom>
          <a:ln w="9525">
            <a:solidFill>
              <a:srgbClr val="00B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1BD2B064-464C-4316-B72C-39686CD2D277}"/>
              </a:ext>
            </a:extLst>
          </p:cNvPr>
          <p:cNvSpPr txBox="1">
            <a:spLocks/>
          </p:cNvSpPr>
          <p:nvPr userDrawn="1"/>
        </p:nvSpPr>
        <p:spPr>
          <a:xfrm>
            <a:off x="8561460" y="99938"/>
            <a:ext cx="356335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ctr" defTabSz="914400" rtl="0" eaLnBrk="1" latinLnBrk="0" hangingPunct="1">
              <a:defRPr lang="ru-RU" sz="1100" b="0" kern="1200" smtClean="0">
                <a:solidFill>
                  <a:schemeClr val="accent5">
                    <a:lumMod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 </a:t>
            </a:r>
            <a:fld id="{8B02C9F5-5D0E-4F8F-B42F-F855E738AED0}" type="slidenum">
              <a:rPr sz="800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Овал 14"/>
          <p:cNvSpPr/>
          <p:nvPr userDrawn="1"/>
        </p:nvSpPr>
        <p:spPr>
          <a:xfrm>
            <a:off x="8638658" y="74598"/>
            <a:ext cx="245506" cy="245502"/>
          </a:xfrm>
          <a:prstGeom prst="ellipse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3124" y="-158695"/>
            <a:ext cx="1418336" cy="72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15520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22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764704"/>
            <a:ext cx="8640959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latin typeface="Arial" pitchFamily="34" charset="0"/>
                <a:cs typeface="Arial" pitchFamily="34" charset="0"/>
              </a:defRPr>
            </a:lvl1pPr>
            <a:lvl2pPr marL="457171" indent="0">
              <a:buNone/>
              <a:defRPr/>
            </a:lvl2pPr>
          </a:lstStyle>
          <a:p>
            <a:pPr lvl="0"/>
            <a:r>
              <a:rPr lang="ru-RU" dirty="0"/>
              <a:t>Пример диаграммы 1</a:t>
            </a:r>
          </a:p>
        </p:txBody>
      </p:sp>
      <p:graphicFrame>
        <p:nvGraphicFramePr>
          <p:cNvPr id="10" name="Диаграмма 9"/>
          <p:cNvGraphicFramePr/>
          <p:nvPr userDrawn="1">
            <p:extLst>
              <p:ext uri="{D42A27DB-BD31-4B8C-83A1-F6EECF244321}">
                <p14:modId xmlns:p14="http://schemas.microsoft.com/office/powerpoint/2010/main" xmlns="" val="92553239"/>
              </p:ext>
            </p:extLst>
          </p:nvPr>
        </p:nvGraphicFramePr>
        <p:xfrm>
          <a:off x="2411760" y="1707654"/>
          <a:ext cx="4320480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Объект 7"/>
          <p:cNvSpPr>
            <a:spLocks noGrp="1"/>
          </p:cNvSpPr>
          <p:nvPr>
            <p:ph sz="quarter" idx="10" hasCustomPrompt="1"/>
          </p:nvPr>
        </p:nvSpPr>
        <p:spPr>
          <a:xfrm>
            <a:off x="251520" y="4515966"/>
            <a:ext cx="8640960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baseline="0">
                <a:latin typeface="Arial" pitchFamily="34" charset="0"/>
                <a:cs typeface="Arial" pitchFamily="34" charset="0"/>
              </a:defRPr>
            </a:lvl1pPr>
            <a:lvl2pPr marL="457171" indent="0">
              <a:buNone/>
              <a:defRPr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ru-RU" dirty="0"/>
              <a:t>Подписи и комментарии к диаграмме  </a:t>
            </a:r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>
            <a:off x="0" y="409967"/>
            <a:ext cx="9144000" cy="0"/>
          </a:xfrm>
          <a:prstGeom prst="line">
            <a:avLst/>
          </a:prstGeom>
          <a:ln w="9525">
            <a:solidFill>
              <a:srgbClr val="00B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Номер слайда 5">
            <a:extLst>
              <a:ext uri="{FF2B5EF4-FFF2-40B4-BE49-F238E27FC236}">
                <a16:creationId xmlns:a16="http://schemas.microsoft.com/office/drawing/2014/main" xmlns="" id="{1BD2B064-464C-4316-B72C-39686CD2D277}"/>
              </a:ext>
            </a:extLst>
          </p:cNvPr>
          <p:cNvSpPr txBox="1">
            <a:spLocks/>
          </p:cNvSpPr>
          <p:nvPr userDrawn="1"/>
        </p:nvSpPr>
        <p:spPr>
          <a:xfrm>
            <a:off x="8561460" y="99938"/>
            <a:ext cx="356335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ctr" defTabSz="914400" rtl="0" eaLnBrk="1" latinLnBrk="0" hangingPunct="1">
              <a:defRPr lang="ru-RU" sz="1100" b="0" kern="1200" smtClean="0">
                <a:solidFill>
                  <a:schemeClr val="accent5">
                    <a:lumMod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 </a:t>
            </a:r>
            <a:fld id="{8B02C9F5-5D0E-4F8F-B42F-F855E738AED0}" type="slidenum">
              <a:rPr sz="800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Овал 15"/>
          <p:cNvSpPr/>
          <p:nvPr userDrawn="1"/>
        </p:nvSpPr>
        <p:spPr>
          <a:xfrm>
            <a:off x="8638658" y="74598"/>
            <a:ext cx="245506" cy="245502"/>
          </a:xfrm>
          <a:prstGeom prst="ellipse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3124" y="-158695"/>
            <a:ext cx="1418336" cy="7276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sz="quarter" idx="10" hasCustomPrompt="1"/>
          </p:nvPr>
        </p:nvSpPr>
        <p:spPr>
          <a:xfrm>
            <a:off x="251520" y="4515966"/>
            <a:ext cx="8640960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baseline="0">
                <a:latin typeface="Arial" pitchFamily="34" charset="0"/>
                <a:cs typeface="Arial" pitchFamily="34" charset="0"/>
              </a:defRPr>
            </a:lvl1pPr>
            <a:lvl2pPr marL="457171" indent="0">
              <a:buNone/>
              <a:defRPr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ru-RU" dirty="0"/>
              <a:t>Подписи и комментарии к диаграмме  </a:t>
            </a:r>
          </a:p>
        </p:txBody>
      </p:sp>
      <p:sp>
        <p:nvSpPr>
          <p:cNvPr id="9" name="Текст 22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764704"/>
            <a:ext cx="8640959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latin typeface="Arial" pitchFamily="34" charset="0"/>
                <a:cs typeface="Arial" pitchFamily="34" charset="0"/>
              </a:defRPr>
            </a:lvl1pPr>
            <a:lvl2pPr marL="457171" indent="0">
              <a:buNone/>
              <a:defRPr/>
            </a:lvl2pPr>
          </a:lstStyle>
          <a:p>
            <a:pPr lvl="0"/>
            <a:r>
              <a:rPr lang="ru-RU" dirty="0"/>
              <a:t>Пример диаграммы 2</a:t>
            </a:r>
          </a:p>
        </p:txBody>
      </p:sp>
      <p:graphicFrame>
        <p:nvGraphicFramePr>
          <p:cNvPr id="10" name="Диаграмма 9"/>
          <p:cNvGraphicFramePr/>
          <p:nvPr userDrawn="1">
            <p:extLst>
              <p:ext uri="{D42A27DB-BD31-4B8C-83A1-F6EECF244321}">
                <p14:modId xmlns:p14="http://schemas.microsoft.com/office/powerpoint/2010/main" xmlns="" val="2039971233"/>
              </p:ext>
            </p:extLst>
          </p:nvPr>
        </p:nvGraphicFramePr>
        <p:xfrm>
          <a:off x="2051720" y="1707654"/>
          <a:ext cx="4896544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4" name="Прямая соединительная линия 13"/>
          <p:cNvCxnSpPr/>
          <p:nvPr userDrawn="1"/>
        </p:nvCxnSpPr>
        <p:spPr>
          <a:xfrm>
            <a:off x="0" y="409967"/>
            <a:ext cx="9144000" cy="0"/>
          </a:xfrm>
          <a:prstGeom prst="line">
            <a:avLst/>
          </a:prstGeom>
          <a:ln w="9525">
            <a:solidFill>
              <a:srgbClr val="00B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Номер слайда 5">
            <a:extLst>
              <a:ext uri="{FF2B5EF4-FFF2-40B4-BE49-F238E27FC236}">
                <a16:creationId xmlns:a16="http://schemas.microsoft.com/office/drawing/2014/main" xmlns="" id="{1BD2B064-464C-4316-B72C-39686CD2D277}"/>
              </a:ext>
            </a:extLst>
          </p:cNvPr>
          <p:cNvSpPr txBox="1">
            <a:spLocks/>
          </p:cNvSpPr>
          <p:nvPr userDrawn="1"/>
        </p:nvSpPr>
        <p:spPr>
          <a:xfrm>
            <a:off x="8561460" y="99938"/>
            <a:ext cx="356335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ctr" defTabSz="914400" rtl="0" eaLnBrk="1" latinLnBrk="0" hangingPunct="1">
              <a:defRPr lang="ru-RU" sz="1100" b="0" kern="1200" smtClean="0">
                <a:solidFill>
                  <a:schemeClr val="accent5">
                    <a:lumMod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 </a:t>
            </a:r>
            <a:fld id="{8B02C9F5-5D0E-4F8F-B42F-F855E738AED0}" type="slidenum">
              <a:rPr sz="800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Овал 15"/>
          <p:cNvSpPr/>
          <p:nvPr userDrawn="1"/>
        </p:nvSpPr>
        <p:spPr>
          <a:xfrm>
            <a:off x="8638658" y="74598"/>
            <a:ext cx="245506" cy="245502"/>
          </a:xfrm>
          <a:prstGeom prst="ellipse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3124" y="-158695"/>
            <a:ext cx="1418336" cy="7276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2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764704"/>
            <a:ext cx="8640959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latin typeface="Arial" pitchFamily="34" charset="0"/>
                <a:cs typeface="Arial" pitchFamily="34" charset="0"/>
              </a:defRPr>
            </a:lvl1pPr>
            <a:lvl2pPr marL="457171" indent="0">
              <a:buNone/>
              <a:defRPr/>
            </a:lvl2pPr>
          </a:lstStyle>
          <a:p>
            <a:pPr lvl="0"/>
            <a:r>
              <a:rPr lang="ru-RU" dirty="0"/>
              <a:t>Пример таблицы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xmlns="" val="13449249"/>
              </p:ext>
            </p:extLst>
          </p:nvPr>
        </p:nvGraphicFramePr>
        <p:xfrm>
          <a:off x="1331640" y="1833404"/>
          <a:ext cx="6096000" cy="1409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39040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ТЕКСТ</a:t>
                      </a:r>
                    </a:p>
                  </a:txBody>
                  <a:tcPr>
                    <a:solidFill>
                      <a:srgbClr val="00B2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ТЕКСТ</a:t>
                      </a:r>
                    </a:p>
                  </a:txBody>
                  <a:tcPr>
                    <a:solidFill>
                      <a:srgbClr val="00B2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ТЕКСТ</a:t>
                      </a:r>
                    </a:p>
                  </a:txBody>
                  <a:tcPr>
                    <a:solidFill>
                      <a:srgbClr val="00B2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ТЕКСТ</a:t>
                      </a:r>
                    </a:p>
                  </a:txBody>
                  <a:tcPr>
                    <a:solidFill>
                      <a:srgbClr val="00B2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Текст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Текст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cxnSp>
        <p:nvCxnSpPr>
          <p:cNvPr id="10" name="Прямая соединительная линия 9"/>
          <p:cNvCxnSpPr/>
          <p:nvPr userDrawn="1"/>
        </p:nvCxnSpPr>
        <p:spPr>
          <a:xfrm>
            <a:off x="0" y="409967"/>
            <a:ext cx="9144000" cy="0"/>
          </a:xfrm>
          <a:prstGeom prst="line">
            <a:avLst/>
          </a:prstGeom>
          <a:ln w="9525">
            <a:solidFill>
              <a:srgbClr val="00B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xmlns="" id="{1BD2B064-464C-4316-B72C-39686CD2D277}"/>
              </a:ext>
            </a:extLst>
          </p:cNvPr>
          <p:cNvSpPr txBox="1">
            <a:spLocks/>
          </p:cNvSpPr>
          <p:nvPr userDrawn="1"/>
        </p:nvSpPr>
        <p:spPr>
          <a:xfrm>
            <a:off x="8561460" y="99938"/>
            <a:ext cx="356335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ctr" defTabSz="914400" rtl="0" eaLnBrk="1" latinLnBrk="0" hangingPunct="1">
              <a:defRPr lang="ru-RU" sz="1100" b="0" kern="1200" smtClean="0">
                <a:solidFill>
                  <a:schemeClr val="accent5">
                    <a:lumMod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 </a:t>
            </a:r>
            <a:fld id="{8B02C9F5-5D0E-4F8F-B42F-F855E738AED0}" type="slidenum">
              <a:rPr sz="800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Овал 11"/>
          <p:cNvSpPr/>
          <p:nvPr userDrawn="1"/>
        </p:nvSpPr>
        <p:spPr>
          <a:xfrm>
            <a:off x="8638658" y="74598"/>
            <a:ext cx="245506" cy="245502"/>
          </a:xfrm>
          <a:prstGeom prst="ellipse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3124" y="-158695"/>
            <a:ext cx="1418336" cy="72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93144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22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3" y="764704"/>
            <a:ext cx="8640959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latin typeface="Arial" pitchFamily="34" charset="0"/>
                <a:cs typeface="Arial" pitchFamily="34" charset="0"/>
              </a:defRPr>
            </a:lvl1pPr>
            <a:lvl2pPr marL="457148" indent="0">
              <a:buNone/>
              <a:defRPr/>
            </a:lvl2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9" name="Объект 7"/>
          <p:cNvSpPr>
            <a:spLocks noGrp="1"/>
          </p:cNvSpPr>
          <p:nvPr>
            <p:ph sz="quarter" idx="13" hasCustomPrompt="1"/>
          </p:nvPr>
        </p:nvSpPr>
        <p:spPr>
          <a:xfrm>
            <a:off x="251521" y="1851672"/>
            <a:ext cx="8604956" cy="2952329"/>
          </a:xfrm>
          <a:prstGeom prst="rect">
            <a:avLst/>
          </a:prstGeom>
        </p:spPr>
        <p:txBody>
          <a:bodyPr/>
          <a:lstStyle>
            <a:lvl1pPr marL="0" marR="0" indent="0" algn="l" defTabSz="91429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2BD"/>
              </a:buClr>
              <a:buSzTx/>
              <a:buFont typeface="Arial" pitchFamily="34" charset="0"/>
              <a:buNone/>
              <a:tabLst/>
              <a:defRPr sz="1800" b="0" baseline="0">
                <a:latin typeface="Arial" pitchFamily="34" charset="0"/>
                <a:cs typeface="Arial" pitchFamily="34" charset="0"/>
              </a:defRPr>
            </a:lvl1pPr>
            <a:lvl2pPr marL="457148" indent="0">
              <a:buNone/>
              <a:defRPr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ru-RU" dirty="0"/>
              <a:t>Основной текст слайда с без графики </a:t>
            </a:r>
          </a:p>
          <a:p>
            <a:pPr lvl="0"/>
            <a:endParaRPr lang="ru-RU" dirty="0"/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>
            <a:off x="0" y="409967"/>
            <a:ext cx="9144000" cy="0"/>
          </a:xfrm>
          <a:prstGeom prst="line">
            <a:avLst/>
          </a:prstGeom>
          <a:ln w="9525">
            <a:solidFill>
              <a:srgbClr val="00B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xmlns="" id="{1BD2B064-464C-4316-B72C-39686CD2D277}"/>
              </a:ext>
            </a:extLst>
          </p:cNvPr>
          <p:cNvSpPr txBox="1">
            <a:spLocks/>
          </p:cNvSpPr>
          <p:nvPr userDrawn="1"/>
        </p:nvSpPr>
        <p:spPr>
          <a:xfrm>
            <a:off x="8561460" y="99938"/>
            <a:ext cx="356335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ctr" defTabSz="914400" rtl="0" eaLnBrk="1" latinLnBrk="0" hangingPunct="1">
              <a:defRPr lang="ru-RU" sz="1100" b="0" kern="1200" smtClean="0">
                <a:solidFill>
                  <a:schemeClr val="accent5">
                    <a:lumMod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 </a:t>
            </a:r>
            <a:fld id="{8B02C9F5-5D0E-4F8F-B42F-F855E738AED0}" type="slidenum">
              <a:rPr sz="800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Овал 13"/>
          <p:cNvSpPr/>
          <p:nvPr userDrawn="1"/>
        </p:nvSpPr>
        <p:spPr>
          <a:xfrm>
            <a:off x="8638658" y="74598"/>
            <a:ext cx="245506" cy="245502"/>
          </a:xfrm>
          <a:prstGeom prst="ellipse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3124" y="-158695"/>
            <a:ext cx="1418336" cy="72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54742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3C249D2D-E3A3-4CEB-AC6E-C1217978D4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4992" y="353232"/>
            <a:ext cx="8138326" cy="36356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defRPr lang="ru-RU" sz="2625" b="1" dirty="0">
                <a:solidFill>
                  <a:schemeClr val="accent1"/>
                </a:solidFill>
                <a:latin typeface="+mn-lt"/>
              </a:defRPr>
            </a:lvl1pPr>
          </a:lstStyle>
          <a:p>
            <a:pPr marL="0" lvl="0"/>
            <a:r>
              <a:rPr lang="ru-RU" dirty="0"/>
              <a:t>Образец заголовка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xmlns="" id="{009F6B8C-82F1-4402-9C77-FBE820D4E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380" y="1566288"/>
            <a:ext cx="2659446" cy="12426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800">
                <a:latin typeface="+mn-lt"/>
              </a:defRPr>
            </a:lvl1pPr>
            <a:lvl2pPr marL="0" indent="0"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  <a:buSzPct val="120000"/>
              <a:buNone/>
              <a:defRPr>
                <a:latin typeface="+mn-lt"/>
              </a:defRPr>
            </a:lvl2pPr>
            <a:lvl3pPr marL="204788" indent="-204788"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  <a:buSzPct val="120000"/>
              <a:defRPr sz="1800">
                <a:latin typeface="+mn-lt"/>
              </a:defRPr>
            </a:lvl3pPr>
            <a:lvl4pPr marL="0" indent="0">
              <a:buNone/>
              <a:defRPr>
                <a:latin typeface="+mn-lt"/>
              </a:defRPr>
            </a:lvl4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xmlns="" id="{244BDD4E-D13E-47DA-8DE9-C22D2DA07A2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12379" y="1195900"/>
            <a:ext cx="2659446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  <a:buSzPct val="120000"/>
              <a:buNone/>
              <a:defRPr>
                <a:latin typeface="+mn-lt"/>
              </a:defRPr>
            </a:lvl2pPr>
            <a:lvl3pPr marL="204788" indent="-204788"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  <a:buSzPct val="120000"/>
              <a:defRPr sz="1800"/>
            </a:lvl3pPr>
            <a:lvl4pPr marL="0" indent="0">
              <a:buNone/>
              <a:defRPr/>
            </a:lvl4pPr>
          </a:lstStyle>
          <a:p>
            <a:pPr lvl="1"/>
            <a:r>
              <a:rPr lang="ru-RU" dirty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957940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D58F-50F5-4937-AA36-C5B0592E92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68415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D58F-50F5-4937-AA36-C5B0592E92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70531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D58F-50F5-4937-AA36-C5B0592E92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38174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D58F-50F5-4937-AA36-C5B0592E92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72447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D58F-50F5-4937-AA36-C5B0592E92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0609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>
            <a:off x="0" y="409967"/>
            <a:ext cx="9144000" cy="0"/>
          </a:xfrm>
          <a:prstGeom prst="line">
            <a:avLst/>
          </a:prstGeom>
          <a:ln w="9525">
            <a:solidFill>
              <a:srgbClr val="00B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1BD2B064-464C-4316-B72C-39686CD2D277}"/>
              </a:ext>
            </a:extLst>
          </p:cNvPr>
          <p:cNvSpPr txBox="1">
            <a:spLocks/>
          </p:cNvSpPr>
          <p:nvPr userDrawn="1"/>
        </p:nvSpPr>
        <p:spPr>
          <a:xfrm>
            <a:off x="8561460" y="99938"/>
            <a:ext cx="356335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ctr" defTabSz="914400" rtl="0" eaLnBrk="1" latinLnBrk="0" hangingPunct="1">
              <a:defRPr lang="ru-RU" sz="1100" b="0" kern="1200" smtClean="0">
                <a:solidFill>
                  <a:schemeClr val="accent5">
                    <a:lumMod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 </a:t>
            </a:r>
            <a:fld id="{8B02C9F5-5D0E-4F8F-B42F-F855E738AED0}" type="slidenum">
              <a:rPr sz="800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Овал 14"/>
          <p:cNvSpPr/>
          <p:nvPr userDrawn="1"/>
        </p:nvSpPr>
        <p:spPr>
          <a:xfrm>
            <a:off x="8638658" y="74598"/>
            <a:ext cx="245506" cy="245502"/>
          </a:xfrm>
          <a:prstGeom prst="ellipse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3124" y="-158695"/>
            <a:ext cx="1418336" cy="72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06204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D58F-50F5-4937-AA36-C5B0592E92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91462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D58F-50F5-4937-AA36-C5B0592E92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68131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D58F-50F5-4937-AA36-C5B0592E92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14033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D58F-50F5-4937-AA36-C5B0592E92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33289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D58F-50F5-4937-AA36-C5B0592E92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191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D58F-50F5-4937-AA36-C5B0592E92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6403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>
            <a:off x="0" y="409967"/>
            <a:ext cx="9144000" cy="0"/>
          </a:xfrm>
          <a:prstGeom prst="line">
            <a:avLst/>
          </a:prstGeom>
          <a:ln w="9525">
            <a:solidFill>
              <a:srgbClr val="00B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Номер слайда 5">
            <a:extLst>
              <a:ext uri="{FF2B5EF4-FFF2-40B4-BE49-F238E27FC236}">
                <a16:creationId xmlns:a16="http://schemas.microsoft.com/office/drawing/2014/main" xmlns="" id="{1BD2B064-464C-4316-B72C-39686CD2D277}"/>
              </a:ext>
            </a:extLst>
          </p:cNvPr>
          <p:cNvSpPr txBox="1">
            <a:spLocks/>
          </p:cNvSpPr>
          <p:nvPr userDrawn="1"/>
        </p:nvSpPr>
        <p:spPr>
          <a:xfrm>
            <a:off x="8561460" y="99938"/>
            <a:ext cx="356335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ctr" defTabSz="914400" rtl="0" eaLnBrk="1" latinLnBrk="0" hangingPunct="1">
              <a:defRPr lang="ru-RU" sz="1100" b="0" kern="1200" smtClean="0">
                <a:solidFill>
                  <a:schemeClr val="accent5">
                    <a:lumMod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 </a:t>
            </a:r>
            <a:fld id="{8B02C9F5-5D0E-4F8F-B42F-F855E738AED0}" type="slidenum">
              <a:rPr sz="800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Овал 15"/>
          <p:cNvSpPr/>
          <p:nvPr userDrawn="1"/>
        </p:nvSpPr>
        <p:spPr>
          <a:xfrm>
            <a:off x="8638658" y="74598"/>
            <a:ext cx="245506" cy="245502"/>
          </a:xfrm>
          <a:prstGeom prst="ellipse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3124" y="-158695"/>
            <a:ext cx="1418336" cy="72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1832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2186740" cy="39704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Прямая соединительная линия 15"/>
          <p:cNvCxnSpPr/>
          <p:nvPr userDrawn="1"/>
        </p:nvCxnSpPr>
        <p:spPr>
          <a:xfrm>
            <a:off x="0" y="409967"/>
            <a:ext cx="9144000" cy="0"/>
          </a:xfrm>
          <a:prstGeom prst="line">
            <a:avLst/>
          </a:prstGeom>
          <a:ln w="9525">
            <a:solidFill>
              <a:srgbClr val="00B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Номер слайда 5">
            <a:extLst>
              <a:ext uri="{FF2B5EF4-FFF2-40B4-BE49-F238E27FC236}">
                <a16:creationId xmlns:a16="http://schemas.microsoft.com/office/drawing/2014/main" xmlns="" id="{1BD2B064-464C-4316-B72C-39686CD2D277}"/>
              </a:ext>
            </a:extLst>
          </p:cNvPr>
          <p:cNvSpPr txBox="1">
            <a:spLocks/>
          </p:cNvSpPr>
          <p:nvPr userDrawn="1"/>
        </p:nvSpPr>
        <p:spPr>
          <a:xfrm>
            <a:off x="8561460" y="99938"/>
            <a:ext cx="356335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ctr" defTabSz="914400" rtl="0" eaLnBrk="1" latinLnBrk="0" hangingPunct="1">
              <a:defRPr lang="ru-RU" sz="1100" b="0" kern="1200" smtClean="0">
                <a:solidFill>
                  <a:schemeClr val="accent5">
                    <a:lumMod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 </a:t>
            </a:r>
            <a:fld id="{8B02C9F5-5D0E-4F8F-B42F-F855E738AED0}" type="slidenum">
              <a:rPr sz="800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Овал 17"/>
          <p:cNvSpPr/>
          <p:nvPr userDrawn="1"/>
        </p:nvSpPr>
        <p:spPr>
          <a:xfrm>
            <a:off x="8638658" y="74598"/>
            <a:ext cx="245506" cy="245502"/>
          </a:xfrm>
          <a:prstGeom prst="ellipse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3124" y="-158695"/>
            <a:ext cx="1418336" cy="72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0240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1" y="2506"/>
            <a:ext cx="2117558" cy="39908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>
            <a:off x="0" y="409967"/>
            <a:ext cx="9144000" cy="0"/>
          </a:xfrm>
          <a:prstGeom prst="line">
            <a:avLst/>
          </a:prstGeom>
          <a:ln w="9525">
            <a:solidFill>
              <a:srgbClr val="00B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Номер слайда 5">
            <a:extLst>
              <a:ext uri="{FF2B5EF4-FFF2-40B4-BE49-F238E27FC236}">
                <a16:creationId xmlns:a16="http://schemas.microsoft.com/office/drawing/2014/main" xmlns="" id="{1BD2B064-464C-4316-B72C-39686CD2D277}"/>
              </a:ext>
            </a:extLst>
          </p:cNvPr>
          <p:cNvSpPr txBox="1">
            <a:spLocks/>
          </p:cNvSpPr>
          <p:nvPr userDrawn="1"/>
        </p:nvSpPr>
        <p:spPr>
          <a:xfrm>
            <a:off x="8561460" y="99938"/>
            <a:ext cx="356335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ctr" defTabSz="914400" rtl="0" eaLnBrk="1" latinLnBrk="0" hangingPunct="1">
              <a:defRPr lang="ru-RU" sz="1100" b="0" kern="1200" smtClean="0">
                <a:solidFill>
                  <a:schemeClr val="accent5">
                    <a:lumMod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 </a:t>
            </a:r>
            <a:fld id="{8B02C9F5-5D0E-4F8F-B42F-F855E738AED0}" type="slidenum">
              <a:rPr sz="800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Овал 15"/>
          <p:cNvSpPr/>
          <p:nvPr userDrawn="1"/>
        </p:nvSpPr>
        <p:spPr>
          <a:xfrm>
            <a:off x="8638658" y="74598"/>
            <a:ext cx="245506" cy="245502"/>
          </a:xfrm>
          <a:prstGeom prst="ellipse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3124" y="-158695"/>
            <a:ext cx="1418336" cy="72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5593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101955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8985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839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505"/>
            <a:ext cx="2719213" cy="40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205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49" r:id="rId13"/>
    <p:sldLayoutId id="2147483651" r:id="rId14"/>
    <p:sldLayoutId id="2147483652" r:id="rId15"/>
    <p:sldLayoutId id="2147483653" r:id="rId16"/>
    <p:sldLayoutId id="2147483654" r:id="rId17"/>
    <p:sldLayoutId id="2147483655" r:id="rId18"/>
    <p:sldLayoutId id="2147483656" r:id="rId19"/>
    <p:sldLayoutId id="2147483657" r:id="rId20"/>
    <p:sldLayoutId id="2147483658" r:id="rId21"/>
    <p:sldLayoutId id="2147483663" r:id="rId22"/>
    <p:sldLayoutId id="2147483666" r:id="rId23"/>
    <p:sldLayoutId id="2147483695" r:id="rId24"/>
  </p:sldLayoutIdLst>
  <p:hf hdr="0" ftr="0" dt="0"/>
  <p:txStyles>
    <p:titleStyle>
      <a:lvl1pPr algn="l" defTabSz="685800" rtl="0" eaLnBrk="1" fontAlgn="base" latinLnBrk="0" hangingPunct="1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lang="ru-RU" sz="1650" b="1" i="0" kern="1200" dirty="0">
          <a:solidFill>
            <a:srgbClr val="108FAB"/>
          </a:solidFill>
          <a:latin typeface="+mn-lt"/>
          <a:ea typeface="+mj-ea"/>
          <a:cs typeface="Arial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108FAB"/>
        </a:buClr>
        <a:buFont typeface="Wingdings" panose="05000000000000000000" pitchFamily="2" charset="2"/>
        <a:buChar char="ü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108FAB"/>
        </a:buClr>
        <a:buFont typeface="Wingdings" panose="05000000000000000000" pitchFamily="2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108FAB"/>
        </a:buClr>
        <a:buFont typeface="Wingdings" panose="05000000000000000000" pitchFamily="2" charset="2"/>
        <a:buChar char="ü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108FAB"/>
        </a:buClr>
        <a:buFont typeface="Wingdings" panose="05000000000000000000" pitchFamily="2" charset="2"/>
        <a:buChar char="ü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108FAB"/>
        </a:buClr>
        <a:buFont typeface="Wingdings" panose="05000000000000000000" pitchFamily="2" charset="2"/>
        <a:buChar char="ü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7D58F-50F5-4937-AA36-C5B0592E92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6961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tags" Target="../tags/tag3.xml"/><Relationship Id="rId7" Type="http://schemas.openxmlformats.org/officeDocument/2006/relationships/image" Target="../media/image59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9.png"/><Relationship Id="rId5" Type="http://schemas.openxmlformats.org/officeDocument/2006/relationships/tags" Target="../tags/tag5.xml"/><Relationship Id="rId10" Type="http://schemas.openxmlformats.org/officeDocument/2006/relationships/image" Target="../media/image62.png"/><Relationship Id="rId4" Type="http://schemas.openxmlformats.org/officeDocument/2006/relationships/tags" Target="../tags/tag4.xml"/><Relationship Id="rId9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12" Type="http://schemas.openxmlformats.org/officeDocument/2006/relationships/image" Target="../media/image7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6.jpe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Relationship Id="rId1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jpeg"/><Relationship Id="rId7" Type="http://schemas.openxmlformats.org/officeDocument/2006/relationships/image" Target="../media/image78.jpeg"/><Relationship Id="rId12" Type="http://schemas.openxmlformats.org/officeDocument/2006/relationships/image" Target="../media/image9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7.jpeg"/><Relationship Id="rId11" Type="http://schemas.openxmlformats.org/officeDocument/2006/relationships/image" Target="../media/image8.png"/><Relationship Id="rId5" Type="http://schemas.openxmlformats.org/officeDocument/2006/relationships/image" Target="../media/image76.png"/><Relationship Id="rId10" Type="http://schemas.openxmlformats.org/officeDocument/2006/relationships/image" Target="../media/image81.png"/><Relationship Id="rId4" Type="http://schemas.openxmlformats.org/officeDocument/2006/relationships/image" Target="../media/image75.jpeg"/><Relationship Id="rId9" Type="http://schemas.openxmlformats.org/officeDocument/2006/relationships/image" Target="../media/image8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11" Type="http://schemas.openxmlformats.org/officeDocument/2006/relationships/image" Target="../media/image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jpeg"/><Relationship Id="rId18" Type="http://schemas.openxmlformats.org/officeDocument/2006/relationships/image" Target="../media/image43.png"/><Relationship Id="rId3" Type="http://schemas.openxmlformats.org/officeDocument/2006/relationships/image" Target="../media/image28.png"/><Relationship Id="rId21" Type="http://schemas.openxmlformats.org/officeDocument/2006/relationships/image" Target="../media/image9.png"/><Relationship Id="rId7" Type="http://schemas.openxmlformats.org/officeDocument/2006/relationships/image" Target="../media/image32.jpeg"/><Relationship Id="rId12" Type="http://schemas.openxmlformats.org/officeDocument/2006/relationships/image" Target="../media/image37.png"/><Relationship Id="rId17" Type="http://schemas.openxmlformats.org/officeDocument/2006/relationships/image" Target="../media/image42.jpeg"/><Relationship Id="rId2" Type="http://schemas.openxmlformats.org/officeDocument/2006/relationships/image" Target="../media/image27.png"/><Relationship Id="rId16" Type="http://schemas.openxmlformats.org/officeDocument/2006/relationships/image" Target="../media/image41.jpeg"/><Relationship Id="rId20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19" Type="http://schemas.openxmlformats.org/officeDocument/2006/relationships/image" Target="../media/image44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FCFFE93-C217-47F1-8FE4-F397517E21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6824" y="505600"/>
            <a:ext cx="3602438" cy="1798171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ctrTitle" idx="4294967295"/>
          </p:nvPr>
        </p:nvSpPr>
        <p:spPr>
          <a:xfrm>
            <a:off x="3368615" y="1774881"/>
            <a:ext cx="5478856" cy="1800081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200" dirty="0">
                <a:solidFill>
                  <a:srgbClr val="25B7BC"/>
                </a:solidFill>
                <a:cs typeface="Times New Roman" panose="02020603050405020304" pitchFamily="18" charset="0"/>
              </a:rPr>
              <a:t>Государственная автоматизированная</a:t>
            </a:r>
            <a:br>
              <a:rPr lang="ru-RU" sz="2200" dirty="0">
                <a:solidFill>
                  <a:srgbClr val="25B7BC"/>
                </a:solidFill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25B7BC"/>
                </a:solidFill>
                <a:cs typeface="Times New Roman" panose="02020603050405020304" pitchFamily="18" charset="0"/>
              </a:rPr>
              <a:t>информационная система </a:t>
            </a:r>
            <a:br>
              <a:rPr lang="ru-RU" sz="2200" dirty="0">
                <a:solidFill>
                  <a:srgbClr val="25B7BC"/>
                </a:solidFill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25B7BC"/>
                </a:solidFill>
                <a:cs typeface="Times New Roman" panose="02020603050405020304" pitchFamily="18" charset="0"/>
              </a:rPr>
              <a:t>«ЭРА-ГЛОНАСС»</a:t>
            </a: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4294967295"/>
          </p:nvPr>
        </p:nvSpPr>
        <p:spPr>
          <a:xfrm>
            <a:off x="4138886" y="3684293"/>
            <a:ext cx="3938313" cy="7894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400" b="1" dirty="0">
                <a:solidFill>
                  <a:srgbClr val="505C7E"/>
                </a:solidFill>
                <a:cs typeface="Times New Roman" panose="02020603050405020304" pitchFamily="18" charset="0"/>
              </a:rPr>
              <a:t>Автоматизированная система мониторинга объектов </a:t>
            </a:r>
          </a:p>
          <a:p>
            <a:pPr marL="0" indent="0" algn="ctr">
              <a:buNone/>
            </a:pPr>
            <a:r>
              <a:rPr lang="ru-RU" sz="1400" b="1" dirty="0">
                <a:solidFill>
                  <a:srgbClr val="505C7E"/>
                </a:solidFill>
                <a:cs typeface="Times New Roman" panose="02020603050405020304" pitchFamily="18" charset="0"/>
              </a:rPr>
              <a:t>(АСМ ЭРА)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-1908720" y="-668610"/>
            <a:ext cx="5477610" cy="5488518"/>
            <a:chOff x="-2467124" y="-891416"/>
            <a:chExt cx="7307158" cy="7321709"/>
          </a:xfrm>
        </p:grpSpPr>
        <p:sp>
          <p:nvSpPr>
            <p:cNvPr id="12" name="Полилиния 11">
              <a:extLst>
                <a:ext uri="{FF2B5EF4-FFF2-40B4-BE49-F238E27FC236}">
                  <a16:creationId xmlns:a16="http://schemas.microsoft.com/office/drawing/2014/main" xmlns="" id="{360347F4-0570-4547-9CB3-7A0BBE5D295C}"/>
                </a:ext>
              </a:extLst>
            </p:cNvPr>
            <p:cNvSpPr/>
            <p:nvPr/>
          </p:nvSpPr>
          <p:spPr>
            <a:xfrm>
              <a:off x="1" y="-4"/>
              <a:ext cx="4840033" cy="6430297"/>
            </a:xfrm>
            <a:custGeom>
              <a:avLst/>
              <a:gdLst>
                <a:gd name="connsiteX0" fmla="*/ 0 w 4840033"/>
                <a:gd name="connsiteY0" fmla="*/ 0 h 6430297"/>
                <a:gd name="connsiteX1" fmla="*/ 4164289 w 4840033"/>
                <a:gd name="connsiteY1" fmla="*/ 0 h 6430297"/>
                <a:gd name="connsiteX2" fmla="*/ 4237937 w 4840033"/>
                <a:gd name="connsiteY2" fmla="*/ 114880 h 6430297"/>
                <a:gd name="connsiteX3" fmla="*/ 4840033 w 4840033"/>
                <a:gd name="connsiteY3" fmla="*/ 2271413 h 6430297"/>
                <a:gd name="connsiteX4" fmla="*/ 681149 w 4840033"/>
                <a:gd name="connsiteY4" fmla="*/ 6430297 h 6430297"/>
                <a:gd name="connsiteX5" fmla="*/ 125466 w 4840033"/>
                <a:gd name="connsiteY5" fmla="*/ 6393496 h 6430297"/>
                <a:gd name="connsiteX6" fmla="*/ 0 w 4840033"/>
                <a:gd name="connsiteY6" fmla="*/ 6373926 h 6430297"/>
                <a:gd name="connsiteX7" fmla="*/ 0 w 4840033"/>
                <a:gd name="connsiteY7" fmla="*/ 0 h 6430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40033" h="6430297">
                  <a:moveTo>
                    <a:pt x="0" y="0"/>
                  </a:moveTo>
                  <a:lnTo>
                    <a:pt x="4164289" y="0"/>
                  </a:lnTo>
                  <a:lnTo>
                    <a:pt x="4237937" y="114880"/>
                  </a:lnTo>
                  <a:cubicBezTo>
                    <a:pt x="4620012" y="743691"/>
                    <a:pt x="4840033" y="1481858"/>
                    <a:pt x="4840033" y="2271413"/>
                  </a:cubicBezTo>
                  <a:cubicBezTo>
                    <a:pt x="4840033" y="4568301"/>
                    <a:pt x="2978037" y="6430297"/>
                    <a:pt x="681149" y="6430297"/>
                  </a:cubicBezTo>
                  <a:cubicBezTo>
                    <a:pt x="492733" y="6430297"/>
                    <a:pt x="307242" y="6417768"/>
                    <a:pt x="125466" y="6393496"/>
                  </a:cubicBezTo>
                  <a:lnTo>
                    <a:pt x="0" y="637392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rgbClr val="00B2B4"/>
                </a:gs>
                <a:gs pos="1000">
                  <a:srgbClr val="1068B2"/>
                </a:gs>
              </a:gsLst>
              <a:lin ang="0" scaled="0"/>
            </a:gradFill>
            <a:ln>
              <a:noFill/>
            </a:ln>
            <a:effectLst>
              <a:innerShdw blurRad="101600" dist="63500" dir="2700000">
                <a:prstClr val="black">
                  <a:alpha val="1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>
                <a:solidFill>
                  <a:srgbClr val="FFFFFF"/>
                </a:solidFill>
                <a:latin typeface="Proxima Nova Rg"/>
              </a:endParaRPr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2467124" y="-891416"/>
              <a:ext cx="6644516" cy="6644516"/>
            </a:xfrm>
            <a:prstGeom prst="ellipse">
              <a:avLst/>
            </a:prstGeom>
          </p:spPr>
        </p:pic>
        <p:sp>
          <p:nvSpPr>
            <p:cNvPr id="14" name="Полилиния 16">
              <a:extLst>
                <a:ext uri="{FF2B5EF4-FFF2-40B4-BE49-F238E27FC236}">
                  <a16:creationId xmlns:a16="http://schemas.microsoft.com/office/drawing/2014/main" xmlns="" id="{6D983B46-48AC-4438-A7CB-5692D3E0F30E}"/>
                </a:ext>
              </a:extLst>
            </p:cNvPr>
            <p:cNvSpPr/>
            <p:nvPr/>
          </p:nvSpPr>
          <p:spPr>
            <a:xfrm rot="16200000" flipV="1">
              <a:off x="-758301" y="753302"/>
              <a:ext cx="5881319" cy="4374709"/>
            </a:xfrm>
            <a:custGeom>
              <a:avLst/>
              <a:gdLst>
                <a:gd name="connsiteX0" fmla="*/ 5913743 w 5913743"/>
                <a:gd name="connsiteY0" fmla="*/ 1204414 h 4205249"/>
                <a:gd name="connsiteX1" fmla="*/ 5913743 w 5913743"/>
                <a:gd name="connsiteY1" fmla="*/ 928479 h 4205249"/>
                <a:gd name="connsiteX2" fmla="*/ 5805515 w 5913743"/>
                <a:gd name="connsiteY2" fmla="*/ 827968 h 4205249"/>
                <a:gd name="connsiteX3" fmla="*/ 3548402 w 5913743"/>
                <a:gd name="connsiteY3" fmla="*/ 0 h 4205249"/>
                <a:gd name="connsiteX4" fmla="*/ 0 w 5913743"/>
                <a:gd name="connsiteY4" fmla="*/ 3625850 h 4205249"/>
                <a:gd name="connsiteX5" fmla="*/ 40886 w 5913743"/>
                <a:gd name="connsiteY5" fmla="*/ 4178032 h 4205249"/>
                <a:gd name="connsiteX6" fmla="*/ 45643 w 5913743"/>
                <a:gd name="connsiteY6" fmla="*/ 4205249 h 4205249"/>
                <a:gd name="connsiteX7" fmla="*/ 251013 w 5913743"/>
                <a:gd name="connsiteY7" fmla="*/ 4205249 h 4205249"/>
                <a:gd name="connsiteX8" fmla="*/ 240884 w 5913743"/>
                <a:gd name="connsiteY8" fmla="*/ 4147219 h 4205249"/>
                <a:gd name="connsiteX9" fmla="*/ 202330 w 5913743"/>
                <a:gd name="connsiteY9" fmla="*/ 3625850 h 4205249"/>
                <a:gd name="connsiteX10" fmla="*/ 3548402 w 5913743"/>
                <a:gd name="connsiteY10" fmla="*/ 202330 h 4205249"/>
                <a:gd name="connsiteX11" fmla="*/ 5676815 w 5913743"/>
                <a:gd name="connsiteY11" fmla="*/ 984095 h 4205249"/>
                <a:gd name="connsiteX12" fmla="*/ 5913743 w 5913743"/>
                <a:gd name="connsiteY12" fmla="*/ 1204414 h 4205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13743" h="4205249">
                  <a:moveTo>
                    <a:pt x="5913743" y="1204414"/>
                  </a:moveTo>
                  <a:lnTo>
                    <a:pt x="5913743" y="928479"/>
                  </a:lnTo>
                  <a:lnTo>
                    <a:pt x="5805515" y="827968"/>
                  </a:lnTo>
                  <a:cubicBezTo>
                    <a:pt x="5192142" y="310719"/>
                    <a:pt x="4405783" y="0"/>
                    <a:pt x="3548402" y="0"/>
                  </a:cubicBezTo>
                  <a:cubicBezTo>
                    <a:pt x="1588674" y="0"/>
                    <a:pt x="0" y="1623348"/>
                    <a:pt x="0" y="3625850"/>
                  </a:cubicBezTo>
                  <a:cubicBezTo>
                    <a:pt x="0" y="3813585"/>
                    <a:pt x="13963" y="3997987"/>
                    <a:pt x="40886" y="4178032"/>
                  </a:cubicBezTo>
                  <a:lnTo>
                    <a:pt x="45643" y="4205249"/>
                  </a:lnTo>
                  <a:lnTo>
                    <a:pt x="251013" y="4205249"/>
                  </a:lnTo>
                  <a:lnTo>
                    <a:pt x="240884" y="4147219"/>
                  </a:lnTo>
                  <a:cubicBezTo>
                    <a:pt x="215497" y="3977221"/>
                    <a:pt x="202330" y="3803109"/>
                    <a:pt x="202330" y="3625850"/>
                  </a:cubicBezTo>
                  <a:cubicBezTo>
                    <a:pt x="202330" y="1735092"/>
                    <a:pt x="1700417" y="202330"/>
                    <a:pt x="3548402" y="202330"/>
                  </a:cubicBezTo>
                  <a:cubicBezTo>
                    <a:pt x="4356895" y="202330"/>
                    <a:pt x="5098416" y="495710"/>
                    <a:pt x="5676815" y="984095"/>
                  </a:cubicBezTo>
                  <a:lnTo>
                    <a:pt x="5913743" y="1204414"/>
                  </a:lnTo>
                  <a:close/>
                </a:path>
              </a:pathLst>
            </a:custGeom>
            <a:solidFill>
              <a:schemeClr val="bg1"/>
            </a:solidFill>
            <a:ln w="31750">
              <a:noFill/>
            </a:ln>
            <a:effectLst>
              <a:innerShdw blurRad="101600" dist="63500" dir="2700000">
                <a:prstClr val="black">
                  <a:alpha val="1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>
                <a:solidFill>
                  <a:srgbClr val="FFFFFF"/>
                </a:solidFill>
                <a:latin typeface="Proxima Nova Rg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942400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340" y="654345"/>
            <a:ext cx="3949145" cy="2880002"/>
          </a:xfrm>
          <a:prstGeom prst="rect">
            <a:avLst/>
          </a:prstGeom>
          <a:ln>
            <a:solidFill>
              <a:srgbClr val="25B7BC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468" y="654344"/>
            <a:ext cx="3804256" cy="2880003"/>
          </a:xfrm>
          <a:prstGeom prst="rect">
            <a:avLst/>
          </a:prstGeom>
          <a:ln>
            <a:solidFill>
              <a:srgbClr val="25B7BC"/>
            </a:solidFill>
          </a:ln>
          <a:effectLst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89255" y="11273"/>
            <a:ext cx="2048108" cy="405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lang="ru-RU" sz="1650" b="1" i="0" kern="1200" dirty="0">
                <a:solidFill>
                  <a:srgbClr val="108FAB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ru-RU" sz="1200" dirty="0">
                <a:solidFill>
                  <a:srgbClr val="25B7BC"/>
                </a:solidFill>
                <a:cs typeface="Times New Roman" panose="02020603050405020304" pitchFamily="18" charset="0"/>
              </a:rPr>
              <a:t>Контроль </a:t>
            </a:r>
            <a:r>
              <a:rPr lang="ru-RU" sz="1200" dirty="0" err="1">
                <a:solidFill>
                  <a:srgbClr val="25B7BC"/>
                </a:solidFill>
                <a:cs typeface="Times New Roman" panose="02020603050405020304" pitchFamily="18" charset="0"/>
              </a:rPr>
              <a:t>геозон</a:t>
            </a:r>
            <a:endParaRPr lang="ru-RU" sz="1200" dirty="0">
              <a:solidFill>
                <a:srgbClr val="25B7BC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6402" y="3674537"/>
            <a:ext cx="3631964" cy="861774"/>
          </a:xfrm>
          <a:prstGeom prst="rect">
            <a:avLst/>
          </a:prstGeom>
          <a:noFill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000" dirty="0">
                <a:solidFill>
                  <a:srgbClr val="505C7E"/>
                </a:solidFill>
                <a:cs typeface="Times New Roman" panose="02020603050405020304" pitchFamily="18" charset="0"/>
              </a:rPr>
              <a:t>Система мониторинга транспорта позволяет отмечать на карте важные места (географические зоны) и путевые точки, а так же контролировать момент въезда и выезда с оповещением в виде всплывающего окна.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19340" y="3717391"/>
            <a:ext cx="3949145" cy="773493"/>
          </a:xfrm>
          <a:prstGeom prst="rect">
            <a:avLst/>
          </a:prstGeom>
          <a:noFill/>
          <a:ln w="6350">
            <a:solidFill>
              <a:srgbClr val="25B7B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16121" y="3738024"/>
            <a:ext cx="3535602" cy="400110"/>
          </a:xfrm>
          <a:prstGeom prst="rect">
            <a:avLst/>
          </a:prstGeom>
          <a:noFill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000" dirty="0">
                <a:solidFill>
                  <a:srgbClr val="505C7E"/>
                </a:solidFill>
                <a:cs typeface="Times New Roman" panose="02020603050405020304" pitchFamily="18" charset="0"/>
              </a:rPr>
              <a:t>История посещения географических зон хранится на сервере и доступна в отчетах.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716124" y="3707151"/>
            <a:ext cx="3535600" cy="499242"/>
          </a:xfrm>
          <a:prstGeom prst="rect">
            <a:avLst/>
          </a:prstGeom>
          <a:noFill/>
          <a:ln w="6350">
            <a:solidFill>
              <a:srgbClr val="25B7B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4864100"/>
            <a:ext cx="9144000" cy="279400"/>
          </a:xfrm>
          <a:prstGeom prst="rect">
            <a:avLst/>
          </a:prstGeom>
          <a:solidFill>
            <a:srgbClr val="25B7BC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CA1C6E94-B8C8-442D-BB06-72B50D8D5AB8}"/>
              </a:ext>
            </a:extLst>
          </p:cNvPr>
          <p:cNvCxnSpPr/>
          <p:nvPr/>
        </p:nvCxnSpPr>
        <p:spPr>
          <a:xfrm>
            <a:off x="297281" y="3708507"/>
            <a:ext cx="0" cy="775150"/>
          </a:xfrm>
          <a:prstGeom prst="line">
            <a:avLst/>
          </a:prstGeom>
          <a:ln w="38100">
            <a:solidFill>
              <a:srgbClr val="00B2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xmlns="" id="{CA1C6E94-B8C8-442D-BB06-72B50D8D5AB8}"/>
              </a:ext>
            </a:extLst>
          </p:cNvPr>
          <p:cNvCxnSpPr/>
          <p:nvPr/>
        </p:nvCxnSpPr>
        <p:spPr>
          <a:xfrm>
            <a:off x="4461183" y="3700543"/>
            <a:ext cx="0" cy="505850"/>
          </a:xfrm>
          <a:prstGeom prst="line">
            <a:avLst/>
          </a:prstGeom>
          <a:ln w="38100">
            <a:solidFill>
              <a:srgbClr val="00B2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4461182" y="3707917"/>
            <a:ext cx="254941" cy="505850"/>
          </a:xfrm>
          <a:prstGeom prst="rect">
            <a:avLst/>
          </a:prstGeom>
          <a:solidFill>
            <a:srgbClr val="25B7B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19339" y="3707917"/>
            <a:ext cx="254941" cy="782967"/>
          </a:xfrm>
          <a:prstGeom prst="rect">
            <a:avLst/>
          </a:prstGeom>
          <a:solidFill>
            <a:srgbClr val="25B7B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31DABEB3-A947-498D-A5E8-1B6C36682C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6676" y="48697"/>
            <a:ext cx="1168112" cy="32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52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338" y="1000029"/>
            <a:ext cx="5725503" cy="2254617"/>
          </a:xfrm>
          <a:prstGeom prst="rect">
            <a:avLst/>
          </a:prstGeom>
          <a:ln>
            <a:solidFill>
              <a:srgbClr val="25B7BC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9646" y="1000029"/>
            <a:ext cx="2578570" cy="2254617"/>
          </a:xfrm>
          <a:prstGeom prst="rect">
            <a:avLst/>
          </a:prstGeom>
          <a:ln>
            <a:solidFill>
              <a:srgbClr val="25B7BC"/>
            </a:solidFill>
          </a:ln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89254" y="11273"/>
            <a:ext cx="2553945" cy="405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lang="ru-RU" sz="1650" b="1" i="0" kern="1200" dirty="0">
                <a:solidFill>
                  <a:srgbClr val="108FAB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ru-RU" sz="1200" dirty="0">
                <a:solidFill>
                  <a:srgbClr val="25B7BC"/>
                </a:solidFill>
                <a:cs typeface="Times New Roman" panose="02020603050405020304" pitchFamily="18" charset="0"/>
              </a:rPr>
              <a:t>Фиксация нарушений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5997" y="3464174"/>
            <a:ext cx="5061853" cy="769441"/>
          </a:xfrm>
          <a:prstGeom prst="rect">
            <a:avLst/>
          </a:prstGeom>
          <a:noFill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100" dirty="0">
                <a:solidFill>
                  <a:srgbClr val="505C7E"/>
                </a:solidFill>
                <a:cs typeface="Times New Roman" panose="02020603050405020304" pitchFamily="18" charset="0"/>
              </a:rPr>
              <a:t>Система мониторинга транспорта позволяет фиксировать различные нарушения, которые задает пользователь, отображать на карте места нарушений, а так же выдавать их по запросу в виде отчетов.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78056" y="3433352"/>
            <a:ext cx="5061855" cy="847258"/>
          </a:xfrm>
          <a:prstGeom prst="rect">
            <a:avLst/>
          </a:prstGeom>
          <a:noFill/>
          <a:ln w="6350">
            <a:solidFill>
              <a:srgbClr val="25B7B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cs typeface="Times New Roman" panose="02020603050405020304" pitchFamily="18" charset="0"/>
            </a:endParaRP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CA1C6E94-B8C8-442D-BB06-72B50D8D5AB8}"/>
              </a:ext>
            </a:extLst>
          </p:cNvPr>
          <p:cNvCxnSpPr/>
          <p:nvPr/>
        </p:nvCxnSpPr>
        <p:spPr>
          <a:xfrm>
            <a:off x="555998" y="3424468"/>
            <a:ext cx="0" cy="848178"/>
          </a:xfrm>
          <a:prstGeom prst="line">
            <a:avLst/>
          </a:prstGeom>
          <a:ln w="38100">
            <a:solidFill>
              <a:srgbClr val="00B2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287338" y="3423112"/>
            <a:ext cx="268658" cy="857498"/>
          </a:xfrm>
          <a:prstGeom prst="rect">
            <a:avLst/>
          </a:prstGeom>
          <a:solidFill>
            <a:srgbClr val="25B7B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4864100"/>
            <a:ext cx="9144000" cy="279400"/>
          </a:xfrm>
          <a:prstGeom prst="rect">
            <a:avLst/>
          </a:prstGeom>
          <a:solidFill>
            <a:srgbClr val="25B7BC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B5F7F878-A9AB-4DFC-9442-0A83BF634F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6676" y="48697"/>
            <a:ext cx="1168112" cy="32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8407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2814" y="729958"/>
            <a:ext cx="1448156" cy="2689884"/>
          </a:xfrm>
          <a:prstGeom prst="rect">
            <a:avLst/>
          </a:prstGeom>
          <a:ln w="31750">
            <a:solidFill>
              <a:srgbClr val="25B7BC">
                <a:alpha val="50000"/>
              </a:srgbClr>
            </a:solidFill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8151" y="719448"/>
            <a:ext cx="1448156" cy="2689884"/>
          </a:xfrm>
          <a:prstGeom prst="rect">
            <a:avLst/>
          </a:prstGeom>
          <a:ln w="31750">
            <a:solidFill>
              <a:srgbClr val="25B7BC">
                <a:alpha val="50000"/>
              </a:srgbClr>
            </a:solidFill>
          </a:ln>
          <a:effec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5596" y="714537"/>
            <a:ext cx="1450482" cy="2694202"/>
          </a:xfrm>
          <a:prstGeom prst="rect">
            <a:avLst/>
          </a:prstGeom>
          <a:ln w="31750">
            <a:solidFill>
              <a:srgbClr val="25B7BC">
                <a:alpha val="50000"/>
              </a:srgbClr>
            </a:solidFill>
          </a:ln>
          <a:effectLst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83043" y="716507"/>
            <a:ext cx="1450480" cy="2694204"/>
          </a:xfrm>
          <a:prstGeom prst="rect">
            <a:avLst/>
          </a:prstGeom>
          <a:ln w="31750">
            <a:solidFill>
              <a:srgbClr val="25B7BC">
                <a:alpha val="50000"/>
              </a:srgbClr>
            </a:solidFill>
          </a:ln>
          <a:effectLst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89254" y="11273"/>
            <a:ext cx="6969535" cy="405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lang="ru-RU" sz="1650" b="1" i="0" kern="1200" dirty="0">
                <a:solidFill>
                  <a:srgbClr val="108FAB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ru-RU" sz="1200" dirty="0">
                <a:solidFill>
                  <a:srgbClr val="25B7BC"/>
                </a:solidFill>
                <a:cs typeface="Times New Roman" panose="02020603050405020304" pitchFamily="18" charset="0"/>
              </a:rPr>
              <a:t>Многофункциональное мобильное приложение для мониторинга транспорта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3804224A-7367-4861-AAED-77848F6DF2C8}"/>
              </a:ext>
            </a:extLst>
          </p:cNvPr>
          <p:cNvSpPr/>
          <p:nvPr/>
        </p:nvSpPr>
        <p:spPr>
          <a:xfrm>
            <a:off x="1384953" y="3652605"/>
            <a:ext cx="97861" cy="97861"/>
          </a:xfrm>
          <a:prstGeom prst="ellipse">
            <a:avLst/>
          </a:prstGeom>
          <a:solidFill>
            <a:srgbClr val="00B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2BD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4864100"/>
            <a:ext cx="9144000" cy="279400"/>
          </a:xfrm>
          <a:prstGeom prst="rect">
            <a:avLst/>
          </a:prstGeom>
          <a:solidFill>
            <a:srgbClr val="25B7BC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xmlns="" id="{BF4AB5F0-A322-4010-AF47-D7BCE50BDB07}"/>
              </a:ext>
            </a:extLst>
          </p:cNvPr>
          <p:cNvSpPr/>
          <p:nvPr/>
        </p:nvSpPr>
        <p:spPr>
          <a:xfrm>
            <a:off x="1353608" y="3616607"/>
            <a:ext cx="160550" cy="160550"/>
          </a:xfrm>
          <a:prstGeom prst="ellipse">
            <a:avLst/>
          </a:prstGeom>
          <a:solidFill>
            <a:schemeClr val="bg1"/>
          </a:solidFill>
          <a:ln w="6350">
            <a:solidFill>
              <a:srgbClr val="25B7B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/>
          </a:p>
        </p:txBody>
      </p:sp>
      <p:sp>
        <p:nvSpPr>
          <p:cNvPr id="34" name="Text Box 29">
            <a:extLst>
              <a:ext uri="{FF2B5EF4-FFF2-40B4-BE49-F238E27FC236}">
                <a16:creationId xmlns:a16="http://schemas.microsoft.com/office/drawing/2014/main" xmlns="" id="{60A6868F-8080-42DA-9623-FDAB3FBE485B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73549" y="3628252"/>
            <a:ext cx="120668" cy="83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285750" indent="-285750" eaLnBrk="0" hangingPunct="0">
              <a:buFont typeface="Arial" panose="020B0604020202020204" pitchFamily="34" charset="0"/>
              <a:buChar char="•"/>
              <a:defRPr sz="1600">
                <a:solidFill>
                  <a:srgbClr val="004080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0" indent="0" algn="ctr">
              <a:buNone/>
            </a:pPr>
            <a:r>
              <a:rPr lang="en-US" altLang="ru-RU" sz="800" dirty="0">
                <a:solidFill>
                  <a:srgbClr val="535B7C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502755" y="3583369"/>
            <a:ext cx="45830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>
              <a:spcBef>
                <a:spcPts val="100"/>
              </a:spcBef>
              <a:buClr>
                <a:srgbClr val="25B7BC"/>
              </a:buClr>
              <a:buSzPct val="160000"/>
            </a:pPr>
            <a:r>
              <a:rPr lang="ru-RU" sz="800" dirty="0">
                <a:solidFill>
                  <a:srgbClr val="505C7E"/>
                </a:solidFill>
                <a:cs typeface="Times New Roman" panose="02020603050405020304" pitchFamily="18" charset="0"/>
              </a:rPr>
              <a:t>Передача навигационной информации в ГАИС «ЭРА-ГЛОНАСС»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514158" y="3785662"/>
            <a:ext cx="45830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>
              <a:spcBef>
                <a:spcPts val="100"/>
              </a:spcBef>
              <a:buClr>
                <a:srgbClr val="25B7BC"/>
              </a:buClr>
              <a:buSzPct val="160000"/>
            </a:pPr>
            <a:r>
              <a:rPr lang="ru-RU" sz="800" dirty="0">
                <a:solidFill>
                  <a:srgbClr val="505C7E"/>
                </a:solidFill>
                <a:cs typeface="Times New Roman" panose="02020603050405020304" pitchFamily="18" charset="0"/>
              </a:rPr>
              <a:t>Настройка расписания работы приложения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514158" y="4009611"/>
            <a:ext cx="45830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>
              <a:spcBef>
                <a:spcPts val="100"/>
              </a:spcBef>
              <a:buClr>
                <a:srgbClr val="25B7BC"/>
              </a:buClr>
              <a:buSzPct val="160000"/>
            </a:pPr>
            <a:r>
              <a:rPr lang="ru-RU" sz="800" dirty="0">
                <a:solidFill>
                  <a:srgbClr val="505C7E"/>
                </a:solidFill>
                <a:cs typeface="Times New Roman" panose="02020603050405020304" pitchFamily="18" charset="0"/>
              </a:rPr>
              <a:t>Программируемые статусы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514158" y="4205792"/>
            <a:ext cx="45830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>
              <a:spcBef>
                <a:spcPts val="100"/>
              </a:spcBef>
              <a:buClr>
                <a:srgbClr val="25B7BC"/>
              </a:buClr>
              <a:buSzPct val="160000"/>
            </a:pPr>
            <a:r>
              <a:rPr lang="ru-RU" sz="800" dirty="0">
                <a:solidFill>
                  <a:srgbClr val="505C7E"/>
                </a:solidFill>
                <a:cs typeface="Times New Roman" panose="02020603050405020304" pitchFamily="18" charset="0"/>
              </a:rPr>
              <a:t>Обмен сообщениями с водителем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514158" y="4410130"/>
            <a:ext cx="45830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>
              <a:spcBef>
                <a:spcPts val="100"/>
              </a:spcBef>
              <a:buClr>
                <a:srgbClr val="25B7BC"/>
              </a:buClr>
              <a:buSzPct val="160000"/>
            </a:pPr>
            <a:r>
              <a:rPr lang="ru-RU" sz="800" dirty="0">
                <a:solidFill>
                  <a:srgbClr val="505C7E"/>
                </a:solidFill>
                <a:cs typeface="Times New Roman" panose="02020603050405020304" pitchFamily="18" charset="0"/>
              </a:rPr>
              <a:t>Отображение назначенного маршрута на электронной карте</a:t>
            </a: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xmlns="" id="{3804224A-7367-4861-AAED-77848F6DF2C8}"/>
              </a:ext>
            </a:extLst>
          </p:cNvPr>
          <p:cNvSpPr/>
          <p:nvPr/>
        </p:nvSpPr>
        <p:spPr>
          <a:xfrm>
            <a:off x="1384953" y="3862258"/>
            <a:ext cx="97861" cy="97861"/>
          </a:xfrm>
          <a:prstGeom prst="ellipse">
            <a:avLst/>
          </a:prstGeom>
          <a:solidFill>
            <a:srgbClr val="00B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2BD"/>
              </a:solidFill>
            </a:endParaRPr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xmlns="" id="{BF4AB5F0-A322-4010-AF47-D7BCE50BDB07}"/>
              </a:ext>
            </a:extLst>
          </p:cNvPr>
          <p:cNvSpPr/>
          <p:nvPr/>
        </p:nvSpPr>
        <p:spPr>
          <a:xfrm>
            <a:off x="1353608" y="3826260"/>
            <a:ext cx="160550" cy="160550"/>
          </a:xfrm>
          <a:prstGeom prst="ellipse">
            <a:avLst/>
          </a:prstGeom>
          <a:solidFill>
            <a:schemeClr val="bg1"/>
          </a:solidFill>
          <a:ln w="6350">
            <a:solidFill>
              <a:srgbClr val="25B7B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/>
          </a:p>
        </p:txBody>
      </p:sp>
      <p:sp>
        <p:nvSpPr>
          <p:cNvPr id="44" name="Text Box 29">
            <a:extLst>
              <a:ext uri="{FF2B5EF4-FFF2-40B4-BE49-F238E27FC236}">
                <a16:creationId xmlns:a16="http://schemas.microsoft.com/office/drawing/2014/main" xmlns="" id="{60A6868F-8080-42DA-9623-FDAB3FBE485B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73549" y="3837905"/>
            <a:ext cx="120668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285750" indent="-285750" eaLnBrk="0" hangingPunct="0">
              <a:buFont typeface="Arial" panose="020B0604020202020204" pitchFamily="34" charset="0"/>
              <a:buChar char="•"/>
              <a:defRPr sz="1600">
                <a:solidFill>
                  <a:srgbClr val="004080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0" indent="0" algn="ctr">
              <a:buNone/>
            </a:pPr>
            <a:r>
              <a:rPr lang="en-US" altLang="ru-RU" sz="800" dirty="0">
                <a:solidFill>
                  <a:srgbClr val="535B7C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xmlns="" id="{3804224A-7367-4861-AAED-77848F6DF2C8}"/>
              </a:ext>
            </a:extLst>
          </p:cNvPr>
          <p:cNvSpPr/>
          <p:nvPr/>
        </p:nvSpPr>
        <p:spPr>
          <a:xfrm>
            <a:off x="1384953" y="4067820"/>
            <a:ext cx="97861" cy="97861"/>
          </a:xfrm>
          <a:prstGeom prst="ellipse">
            <a:avLst/>
          </a:prstGeom>
          <a:solidFill>
            <a:srgbClr val="00B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2BD"/>
              </a:solidFill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xmlns="" id="{BF4AB5F0-A322-4010-AF47-D7BCE50BDB07}"/>
              </a:ext>
            </a:extLst>
          </p:cNvPr>
          <p:cNvSpPr/>
          <p:nvPr/>
        </p:nvSpPr>
        <p:spPr>
          <a:xfrm>
            <a:off x="1353608" y="4031822"/>
            <a:ext cx="160550" cy="160550"/>
          </a:xfrm>
          <a:prstGeom prst="ellipse">
            <a:avLst/>
          </a:prstGeom>
          <a:solidFill>
            <a:schemeClr val="bg1"/>
          </a:solidFill>
          <a:ln w="6350">
            <a:solidFill>
              <a:srgbClr val="25B7B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/>
          </a:p>
        </p:txBody>
      </p:sp>
      <p:sp>
        <p:nvSpPr>
          <p:cNvPr id="49" name="Text Box 29">
            <a:extLst>
              <a:ext uri="{FF2B5EF4-FFF2-40B4-BE49-F238E27FC236}">
                <a16:creationId xmlns:a16="http://schemas.microsoft.com/office/drawing/2014/main" xmlns="" id="{60A6868F-8080-42DA-9623-FDAB3FBE485B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73549" y="4043467"/>
            <a:ext cx="120668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285750" indent="-285750" eaLnBrk="0" hangingPunct="0">
              <a:buFont typeface="Arial" panose="020B0604020202020204" pitchFamily="34" charset="0"/>
              <a:buChar char="•"/>
              <a:defRPr sz="1600">
                <a:solidFill>
                  <a:srgbClr val="004080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0" indent="0" algn="ctr">
              <a:buNone/>
            </a:pPr>
            <a:r>
              <a:rPr lang="en-US" altLang="ru-RU" sz="800" dirty="0">
                <a:solidFill>
                  <a:srgbClr val="535B7C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xmlns="" id="{3804224A-7367-4861-AAED-77848F6DF2C8}"/>
              </a:ext>
            </a:extLst>
          </p:cNvPr>
          <p:cNvSpPr/>
          <p:nvPr/>
        </p:nvSpPr>
        <p:spPr>
          <a:xfrm>
            <a:off x="1384953" y="4272809"/>
            <a:ext cx="97861" cy="97861"/>
          </a:xfrm>
          <a:prstGeom prst="ellipse">
            <a:avLst/>
          </a:prstGeom>
          <a:solidFill>
            <a:srgbClr val="00B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2BD"/>
              </a:solidFill>
            </a:endParaRPr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xmlns="" id="{BF4AB5F0-A322-4010-AF47-D7BCE50BDB07}"/>
              </a:ext>
            </a:extLst>
          </p:cNvPr>
          <p:cNvSpPr/>
          <p:nvPr/>
        </p:nvSpPr>
        <p:spPr>
          <a:xfrm>
            <a:off x="1353608" y="4236811"/>
            <a:ext cx="160550" cy="160550"/>
          </a:xfrm>
          <a:prstGeom prst="ellipse">
            <a:avLst/>
          </a:prstGeom>
          <a:solidFill>
            <a:schemeClr val="bg1"/>
          </a:solidFill>
          <a:ln w="6350">
            <a:solidFill>
              <a:srgbClr val="25B7B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/>
          </a:p>
        </p:txBody>
      </p:sp>
      <p:sp>
        <p:nvSpPr>
          <p:cNvPr id="54" name="Text Box 29">
            <a:extLst>
              <a:ext uri="{FF2B5EF4-FFF2-40B4-BE49-F238E27FC236}">
                <a16:creationId xmlns:a16="http://schemas.microsoft.com/office/drawing/2014/main" xmlns="" id="{60A6868F-8080-42DA-9623-FDAB3FBE485B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373549" y="4248456"/>
            <a:ext cx="120668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285750" indent="-285750" eaLnBrk="0" hangingPunct="0">
              <a:buFont typeface="Arial" panose="020B0604020202020204" pitchFamily="34" charset="0"/>
              <a:buChar char="•"/>
              <a:defRPr sz="1600">
                <a:solidFill>
                  <a:srgbClr val="004080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0" indent="0" algn="ctr">
              <a:buNone/>
            </a:pPr>
            <a:r>
              <a:rPr lang="en-US" altLang="ru-RU" sz="800" dirty="0">
                <a:solidFill>
                  <a:srgbClr val="535B7C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xmlns="" id="{3804224A-7367-4861-AAED-77848F6DF2C8}"/>
              </a:ext>
            </a:extLst>
          </p:cNvPr>
          <p:cNvSpPr/>
          <p:nvPr/>
        </p:nvSpPr>
        <p:spPr>
          <a:xfrm>
            <a:off x="1384953" y="4473575"/>
            <a:ext cx="97861" cy="97861"/>
          </a:xfrm>
          <a:prstGeom prst="ellipse">
            <a:avLst/>
          </a:prstGeom>
          <a:solidFill>
            <a:srgbClr val="00B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2BD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0" y="3704471"/>
            <a:ext cx="1353608" cy="820970"/>
            <a:chOff x="351182" y="3710476"/>
            <a:chExt cx="1131632" cy="820970"/>
          </a:xfrm>
        </p:grpSpPr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xmlns="" id="{E1471B2B-B3D7-4AEC-AACD-D5E2B1BAC101}"/>
                </a:ext>
              </a:extLst>
            </p:cNvPr>
            <p:cNvCxnSpPr/>
            <p:nvPr/>
          </p:nvCxnSpPr>
          <p:spPr>
            <a:xfrm>
              <a:off x="351182" y="3710476"/>
              <a:ext cx="1131632" cy="0"/>
            </a:xfrm>
            <a:prstGeom prst="line">
              <a:avLst/>
            </a:prstGeom>
            <a:ln>
              <a:solidFill>
                <a:srgbClr val="00B2B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>
              <a:extLst>
                <a:ext uri="{FF2B5EF4-FFF2-40B4-BE49-F238E27FC236}">
                  <a16:creationId xmlns:a16="http://schemas.microsoft.com/office/drawing/2014/main" xmlns="" id="{E1471B2B-B3D7-4AEC-AACD-D5E2B1BAC101}"/>
                </a:ext>
              </a:extLst>
            </p:cNvPr>
            <p:cNvCxnSpPr/>
            <p:nvPr/>
          </p:nvCxnSpPr>
          <p:spPr>
            <a:xfrm>
              <a:off x="351182" y="3920129"/>
              <a:ext cx="1131632" cy="0"/>
            </a:xfrm>
            <a:prstGeom prst="line">
              <a:avLst/>
            </a:prstGeom>
            <a:ln>
              <a:solidFill>
                <a:srgbClr val="00B2B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>
              <a:extLst>
                <a:ext uri="{FF2B5EF4-FFF2-40B4-BE49-F238E27FC236}">
                  <a16:creationId xmlns:a16="http://schemas.microsoft.com/office/drawing/2014/main" xmlns="" id="{E1471B2B-B3D7-4AEC-AACD-D5E2B1BAC101}"/>
                </a:ext>
              </a:extLst>
            </p:cNvPr>
            <p:cNvCxnSpPr/>
            <p:nvPr/>
          </p:nvCxnSpPr>
          <p:spPr>
            <a:xfrm>
              <a:off x="351182" y="4125691"/>
              <a:ext cx="1131632" cy="0"/>
            </a:xfrm>
            <a:prstGeom prst="line">
              <a:avLst/>
            </a:prstGeom>
            <a:ln>
              <a:solidFill>
                <a:srgbClr val="00B2B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>
              <a:extLst>
                <a:ext uri="{FF2B5EF4-FFF2-40B4-BE49-F238E27FC236}">
                  <a16:creationId xmlns:a16="http://schemas.microsoft.com/office/drawing/2014/main" xmlns="" id="{E1471B2B-B3D7-4AEC-AACD-D5E2B1BAC101}"/>
                </a:ext>
              </a:extLst>
            </p:cNvPr>
            <p:cNvCxnSpPr/>
            <p:nvPr/>
          </p:nvCxnSpPr>
          <p:spPr>
            <a:xfrm>
              <a:off x="351182" y="4330680"/>
              <a:ext cx="1131632" cy="0"/>
            </a:xfrm>
            <a:prstGeom prst="line">
              <a:avLst/>
            </a:prstGeom>
            <a:ln>
              <a:solidFill>
                <a:srgbClr val="00B2B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>
              <a:extLst>
                <a:ext uri="{FF2B5EF4-FFF2-40B4-BE49-F238E27FC236}">
                  <a16:creationId xmlns:a16="http://schemas.microsoft.com/office/drawing/2014/main" xmlns="" id="{E1471B2B-B3D7-4AEC-AACD-D5E2B1BAC101}"/>
                </a:ext>
              </a:extLst>
            </p:cNvPr>
            <p:cNvCxnSpPr/>
            <p:nvPr/>
          </p:nvCxnSpPr>
          <p:spPr>
            <a:xfrm>
              <a:off x="351182" y="4531446"/>
              <a:ext cx="1131632" cy="0"/>
            </a:xfrm>
            <a:prstGeom prst="line">
              <a:avLst/>
            </a:prstGeom>
            <a:ln>
              <a:solidFill>
                <a:srgbClr val="00B2B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Овал 57">
            <a:extLst>
              <a:ext uri="{FF2B5EF4-FFF2-40B4-BE49-F238E27FC236}">
                <a16:creationId xmlns:a16="http://schemas.microsoft.com/office/drawing/2014/main" xmlns="" id="{BF4AB5F0-A322-4010-AF47-D7BCE50BDB07}"/>
              </a:ext>
            </a:extLst>
          </p:cNvPr>
          <p:cNvSpPr/>
          <p:nvPr/>
        </p:nvSpPr>
        <p:spPr>
          <a:xfrm>
            <a:off x="1353608" y="4437577"/>
            <a:ext cx="160550" cy="160550"/>
          </a:xfrm>
          <a:prstGeom prst="ellipse">
            <a:avLst/>
          </a:prstGeom>
          <a:solidFill>
            <a:schemeClr val="bg1"/>
          </a:solidFill>
          <a:ln w="6350">
            <a:solidFill>
              <a:srgbClr val="25B7B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/>
          </a:p>
        </p:txBody>
      </p:sp>
      <p:sp>
        <p:nvSpPr>
          <p:cNvPr id="59" name="Text Box 29">
            <a:extLst>
              <a:ext uri="{FF2B5EF4-FFF2-40B4-BE49-F238E27FC236}">
                <a16:creationId xmlns:a16="http://schemas.microsoft.com/office/drawing/2014/main" xmlns="" id="{60A6868F-8080-42DA-9623-FDAB3FBE485B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373549" y="4449222"/>
            <a:ext cx="120668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285750" indent="-285750" eaLnBrk="0" hangingPunct="0">
              <a:buFont typeface="Arial" panose="020B0604020202020204" pitchFamily="34" charset="0"/>
              <a:buChar char="•"/>
              <a:defRPr sz="1600">
                <a:solidFill>
                  <a:srgbClr val="004080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0" indent="0" algn="ctr">
              <a:buNone/>
            </a:pPr>
            <a:r>
              <a:rPr lang="en-US" altLang="ru-RU" sz="800" dirty="0">
                <a:solidFill>
                  <a:srgbClr val="535B7C"/>
                </a:solidFill>
                <a:cs typeface="Arial" panose="020B0604020202020204" pitchFamily="34" charset="0"/>
              </a:rPr>
              <a:t>5</a:t>
            </a: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58CDB594-41CB-46EF-8560-AD306B64A51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86676" y="48697"/>
            <a:ext cx="1168112" cy="32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6623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Соединительная линия уступом 30"/>
          <p:cNvCxnSpPr/>
          <p:nvPr/>
        </p:nvCxnSpPr>
        <p:spPr>
          <a:xfrm rot="5400000">
            <a:off x="5475837" y="2988117"/>
            <a:ext cx="325156" cy="1"/>
          </a:xfrm>
          <a:prstGeom prst="bentConnector3">
            <a:avLst/>
          </a:prstGeom>
          <a:ln w="6350">
            <a:solidFill>
              <a:srgbClr val="25B7B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4183954" y="2328434"/>
            <a:ext cx="737713" cy="0"/>
          </a:xfrm>
          <a:prstGeom prst="straightConnector1">
            <a:avLst/>
          </a:prstGeom>
          <a:ln w="6350">
            <a:solidFill>
              <a:srgbClr val="25B7B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763381" y="2637504"/>
            <a:ext cx="7024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800" dirty="0">
                <a:solidFill>
                  <a:srgbClr val="505C7E"/>
                </a:solidFill>
                <a:cs typeface="Times New Roman" panose="02020603050405020304" pitchFamily="18" charset="0"/>
              </a:rPr>
              <a:t>Сеть </a:t>
            </a:r>
            <a:r>
              <a:rPr lang="en-US" sz="800" dirty="0">
                <a:solidFill>
                  <a:srgbClr val="505C7E"/>
                </a:solidFill>
                <a:cs typeface="Times New Roman" panose="02020603050405020304" pitchFamily="18" charset="0"/>
              </a:rPr>
              <a:t>GSM</a:t>
            </a:r>
            <a:endParaRPr lang="ru-RU" sz="800" dirty="0">
              <a:solidFill>
                <a:srgbClr val="505C7E"/>
              </a:solidFill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49424" y="712046"/>
            <a:ext cx="369203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800">
                <a:solidFill>
                  <a:srgbClr val="505C7E"/>
                </a:solidFill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Транспортные средства, оснащенные оборудованием с ГЛОНАСС</a:t>
            </a:r>
          </a:p>
        </p:txBody>
      </p:sp>
      <p:pic>
        <p:nvPicPr>
          <p:cNvPr id="35" name="Picture 2" descr="http://bravedefender.narod.ru/clipart/pngicon/cool/comp/comp_01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0430" y="3188322"/>
            <a:ext cx="573120" cy="57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4756943" y="3729934"/>
            <a:ext cx="1803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err="1">
                <a:solidFill>
                  <a:srgbClr val="505C7E"/>
                </a:solidFill>
                <a:cs typeface="Times New Roman" panose="02020603050405020304" pitchFamily="18" charset="0"/>
              </a:rPr>
              <a:t>Web</a:t>
            </a:r>
            <a:r>
              <a:rPr lang="ru-RU" sz="800" dirty="0">
                <a:solidFill>
                  <a:srgbClr val="505C7E"/>
                </a:solidFill>
                <a:cs typeface="Times New Roman" panose="02020603050405020304" pitchFamily="18" charset="0"/>
              </a:rPr>
              <a:t> АРМы</a:t>
            </a:r>
          </a:p>
          <a:p>
            <a:pPr algn="ctr"/>
            <a:r>
              <a:rPr lang="ru-RU" sz="800" dirty="0">
                <a:solidFill>
                  <a:srgbClr val="505C7E"/>
                </a:solidFill>
                <a:cs typeface="Times New Roman" panose="02020603050405020304" pitchFamily="18" charset="0"/>
              </a:rPr>
              <a:t>диспетчеров</a:t>
            </a:r>
          </a:p>
          <a:p>
            <a:pPr algn="ctr"/>
            <a:r>
              <a:rPr lang="ru-RU" sz="800" dirty="0">
                <a:solidFill>
                  <a:srgbClr val="505C7E"/>
                </a:solidFill>
                <a:cs typeface="Times New Roman" panose="02020603050405020304" pitchFamily="18" charset="0"/>
              </a:rPr>
              <a:t>пользователей системы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478434" y="1896821"/>
            <a:ext cx="1757634" cy="751700"/>
          </a:xfrm>
          <a:prstGeom prst="roundRect">
            <a:avLst/>
          </a:prstGeom>
          <a:ln w="6350">
            <a:solidFill>
              <a:srgbClr val="25B7BC"/>
            </a:solidFill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00">
              <a:solidFill>
                <a:srgbClr val="505C7E"/>
              </a:solidFill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80566" y="2637504"/>
            <a:ext cx="21057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>
                <a:solidFill>
                  <a:srgbClr val="505C7E"/>
                </a:solidFill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Локальные системы мониторинга</a:t>
            </a:r>
          </a:p>
        </p:txBody>
      </p:sp>
      <p:cxnSp>
        <p:nvCxnSpPr>
          <p:cNvPr id="43" name="Прямая со стрелкой 42"/>
          <p:cNvCxnSpPr/>
          <p:nvPr/>
        </p:nvCxnSpPr>
        <p:spPr>
          <a:xfrm flipH="1">
            <a:off x="3236068" y="2328434"/>
            <a:ext cx="504608" cy="0"/>
          </a:xfrm>
          <a:prstGeom prst="straightConnector1">
            <a:avLst/>
          </a:prstGeom>
          <a:ln w="6350">
            <a:solidFill>
              <a:srgbClr val="3BBCC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4"/>
          <p:cNvGrpSpPr/>
          <p:nvPr/>
        </p:nvGrpSpPr>
        <p:grpSpPr>
          <a:xfrm>
            <a:off x="1712429" y="2056163"/>
            <a:ext cx="1065856" cy="506604"/>
            <a:chOff x="844721" y="2090221"/>
            <a:chExt cx="1434780" cy="681953"/>
          </a:xfrm>
        </p:grpSpPr>
        <p:pic>
          <p:nvPicPr>
            <p:cNvPr id="39" name="Picture 8" descr="http://s1.iconbird.com/ico/0912/CrystalBW/w256h2561348673273uc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0050" y="2095315"/>
              <a:ext cx="475140" cy="4751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8" descr="http://s1.iconbird.com/ico/0912/CrystalBW/w256h2561348673273uc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8095" y="2196056"/>
              <a:ext cx="475140" cy="4751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8" descr="http://s1.iconbird.com/ico/0912/CrystalBW/w256h2561348673273uc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4361" y="2297034"/>
              <a:ext cx="475140" cy="4751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6" descr="Картинки по запросу монитор иконка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721" y="2090221"/>
              <a:ext cx="507653" cy="5076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6" name="Скругленный прямоугольник 65"/>
          <p:cNvSpPr/>
          <p:nvPr/>
        </p:nvSpPr>
        <p:spPr>
          <a:xfrm rot="5400000">
            <a:off x="3716941" y="1917872"/>
            <a:ext cx="758708" cy="702594"/>
          </a:xfrm>
          <a:prstGeom prst="roundRect">
            <a:avLst/>
          </a:prstGeom>
          <a:ln w="6350">
            <a:solidFill>
              <a:srgbClr val="25B7BC"/>
            </a:solidFill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00" dirty="0">
              <a:solidFill>
                <a:srgbClr val="505C7E"/>
              </a:solidFill>
              <a:cs typeface="Times New Roman" panose="02020603050405020304" pitchFamily="18" charset="0"/>
            </a:endParaRPr>
          </a:p>
        </p:txBody>
      </p:sp>
      <p:sp>
        <p:nvSpPr>
          <p:cNvPr id="45" name="Знак запрета 44"/>
          <p:cNvSpPr/>
          <p:nvPr/>
        </p:nvSpPr>
        <p:spPr>
          <a:xfrm>
            <a:off x="2975411" y="2016875"/>
            <a:ext cx="539660" cy="539658"/>
          </a:xfrm>
          <a:prstGeom prst="noSmoking">
            <a:avLst/>
          </a:prstGeom>
          <a:solidFill>
            <a:srgbClr val="C00000">
              <a:alpha val="6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46" name="Picture 8" descr="http://www.cliparthut.com/clip-arts/1516/communication-tower-clip-art-151603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73407" y="1989271"/>
            <a:ext cx="444069" cy="576948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Скругленный прямоугольник 46"/>
          <p:cNvSpPr/>
          <p:nvPr/>
        </p:nvSpPr>
        <p:spPr>
          <a:xfrm>
            <a:off x="4921667" y="1893534"/>
            <a:ext cx="2404079" cy="748575"/>
          </a:xfrm>
          <a:prstGeom prst="roundRect">
            <a:avLst/>
          </a:prstGeom>
          <a:ln w="6350">
            <a:solidFill>
              <a:srgbClr val="25B7BC"/>
            </a:solidFill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125">
              <a:cs typeface="Times New Roman" panose="02020603050405020304" pitchFamily="18" charset="0"/>
            </a:endParaRPr>
          </a:p>
        </p:txBody>
      </p:sp>
      <p:sp>
        <p:nvSpPr>
          <p:cNvPr id="49" name="Левая фигурная скобка 48"/>
          <p:cNvSpPr/>
          <p:nvPr/>
        </p:nvSpPr>
        <p:spPr>
          <a:xfrm>
            <a:off x="5932730" y="2873016"/>
            <a:ext cx="1100777" cy="1066218"/>
          </a:xfrm>
          <a:prstGeom prst="leftBrace">
            <a:avLst>
              <a:gd name="adj1" fmla="val 0"/>
              <a:gd name="adj2" fmla="val 50000"/>
            </a:avLst>
          </a:prstGeom>
          <a:ln w="6350">
            <a:solidFill>
              <a:srgbClr val="25B7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37104" y="3666393"/>
            <a:ext cx="4709794" cy="830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505C7E"/>
                </a:solidFill>
                <a:cs typeface="Times New Roman" panose="02020603050405020304" pitchFamily="18" charset="0"/>
              </a:rPr>
              <a:t>При использовании АСМ ЭРА отсутствуют затраты органов государственной власти и соответствующих автопредприятий на:</a:t>
            </a:r>
          </a:p>
          <a:p>
            <a:pPr indent="-285750" defTabSz="685800">
              <a:lnSpc>
                <a:spcPct val="150000"/>
              </a:lnSpc>
              <a:buClr>
                <a:srgbClr val="108FAB"/>
              </a:buClr>
              <a:buSzPct val="160000"/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505C7E"/>
                </a:solidFill>
                <a:cs typeface="Times New Roman" panose="02020603050405020304" pitchFamily="18" charset="0"/>
              </a:rPr>
              <a:t>создание локальных систем мониторинга</a:t>
            </a:r>
          </a:p>
          <a:p>
            <a:pPr indent="-285750" defTabSz="685800">
              <a:lnSpc>
                <a:spcPct val="150000"/>
              </a:lnSpc>
              <a:buClr>
                <a:srgbClr val="108FAB"/>
              </a:buClr>
              <a:buSzPct val="160000"/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505C7E"/>
                </a:solidFill>
                <a:cs typeface="Times New Roman" panose="02020603050405020304" pitchFamily="18" charset="0"/>
              </a:rPr>
              <a:t>поддержку программных продуктов и их развитие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7356058" y="1382623"/>
            <a:ext cx="1382409" cy="603700"/>
          </a:xfrm>
          <a:prstGeom prst="roundRect">
            <a:avLst/>
          </a:prstGeom>
          <a:ln w="6350">
            <a:solidFill>
              <a:srgbClr val="25B7BC"/>
            </a:solidFill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00" dirty="0">
              <a:solidFill>
                <a:srgbClr val="505C7E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52" name="Соединительная линия уступом 51"/>
          <p:cNvCxnSpPr>
            <a:cxnSpLocks/>
            <a:endCxn id="67" idx="1"/>
          </p:cNvCxnSpPr>
          <p:nvPr/>
        </p:nvCxnSpPr>
        <p:spPr>
          <a:xfrm flipV="1">
            <a:off x="6239395" y="1733391"/>
            <a:ext cx="960704" cy="163432"/>
          </a:xfrm>
          <a:prstGeom prst="bentConnector3">
            <a:avLst>
              <a:gd name="adj1" fmla="val 50000"/>
            </a:avLst>
          </a:prstGeom>
          <a:ln w="6350">
            <a:solidFill>
              <a:srgbClr val="25B7BC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7129646" y="2090790"/>
            <a:ext cx="1918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solidFill>
                  <a:srgbClr val="25B7BC"/>
                </a:solidFill>
                <a:cs typeface="Times New Roman" panose="02020603050405020304" pitchFamily="18" charset="0"/>
              </a:rPr>
              <a:t>При необходимости:</a:t>
            </a:r>
          </a:p>
          <a:p>
            <a:pPr algn="ctr"/>
            <a:r>
              <a:rPr lang="ru-RU" sz="800" dirty="0">
                <a:solidFill>
                  <a:srgbClr val="25B7BC"/>
                </a:solidFill>
                <a:cs typeface="Times New Roman" panose="02020603050405020304" pitchFamily="18" charset="0"/>
              </a:rPr>
              <a:t>передача информации</a:t>
            </a:r>
          </a:p>
          <a:p>
            <a:pPr algn="ctr"/>
            <a:r>
              <a:rPr lang="ru-RU" sz="800" dirty="0">
                <a:solidFill>
                  <a:srgbClr val="25B7BC"/>
                </a:solidFill>
                <a:cs typeface="Times New Roman" panose="02020603050405020304" pitchFamily="18" charset="0"/>
              </a:rPr>
              <a:t>о нарушениях</a:t>
            </a:r>
          </a:p>
          <a:p>
            <a:pPr algn="ctr"/>
            <a:endParaRPr lang="ru-RU" sz="800" dirty="0">
              <a:solidFill>
                <a:srgbClr val="25B7BC"/>
              </a:solidFill>
              <a:cs typeface="Times New Roman" panose="02020603050405020304" pitchFamily="18" charset="0"/>
            </a:endParaRPr>
          </a:p>
        </p:txBody>
      </p:sp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2591" y="956713"/>
            <a:ext cx="870973" cy="619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6898" y="945903"/>
            <a:ext cx="1036080" cy="60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1941" y="988962"/>
            <a:ext cx="686176" cy="569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Рисунок 1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9523" y="947069"/>
            <a:ext cx="1167861" cy="583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Рисунок 59"/>
          <p:cNvPicPr>
            <a:picLocks noChangeAspect="1"/>
          </p:cNvPicPr>
          <p:nvPr/>
        </p:nvPicPr>
        <p:blipFill rotWithShape="1">
          <a:blip r:embed="rId11" cstate="print"/>
          <a:srcRect b="3931"/>
          <a:stretch/>
        </p:blipFill>
        <p:spPr>
          <a:xfrm>
            <a:off x="6542528" y="2924466"/>
            <a:ext cx="1174236" cy="960152"/>
          </a:xfrm>
          <a:prstGeom prst="rect">
            <a:avLst/>
          </a:prstGeom>
          <a:ln w="6350">
            <a:solidFill>
              <a:srgbClr val="25B7BC"/>
            </a:solidFill>
            <a:prstDash val="dash"/>
          </a:ln>
          <a:effectLst/>
        </p:spPr>
      </p:pic>
      <p:pic>
        <p:nvPicPr>
          <p:cNvPr id="62" name="Рисунок 6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098" t="2976" b="56394"/>
          <a:stretch/>
        </p:blipFill>
        <p:spPr>
          <a:xfrm>
            <a:off x="7766968" y="2924466"/>
            <a:ext cx="861984" cy="960152"/>
          </a:xfrm>
          <a:prstGeom prst="rect">
            <a:avLst/>
          </a:prstGeom>
          <a:ln w="6350">
            <a:solidFill>
              <a:srgbClr val="25B7BC"/>
            </a:solidFill>
            <a:prstDash val="dash"/>
          </a:ln>
          <a:effectLst/>
        </p:spPr>
      </p:pic>
      <p:sp>
        <p:nvSpPr>
          <p:cNvPr id="54" name="TextBox 53"/>
          <p:cNvSpPr txBox="1"/>
          <p:nvPr/>
        </p:nvSpPr>
        <p:spPr>
          <a:xfrm>
            <a:off x="4921667" y="2640498"/>
            <a:ext cx="25980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505C7E"/>
                </a:solidFill>
                <a:cs typeface="Times New Roman" panose="02020603050405020304" pitchFamily="18" charset="0"/>
              </a:rPr>
              <a:t>Автоматизированная система мониторинга</a:t>
            </a:r>
          </a:p>
        </p:txBody>
      </p:sp>
      <p:sp>
        <p:nvSpPr>
          <p:cNvPr id="61" name="Заголовок 1"/>
          <p:cNvSpPr txBox="1">
            <a:spLocks/>
          </p:cNvSpPr>
          <p:nvPr/>
        </p:nvSpPr>
        <p:spPr>
          <a:xfrm>
            <a:off x="189254" y="11273"/>
            <a:ext cx="7330482" cy="405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lang="ru-RU" sz="1650" b="1" i="0" kern="1200" dirty="0">
                <a:solidFill>
                  <a:srgbClr val="108FAB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ru-RU" sz="1200" dirty="0">
                <a:solidFill>
                  <a:srgbClr val="25B7BC"/>
                </a:solidFill>
                <a:cs typeface="Times New Roman" panose="02020603050405020304" pitchFamily="18" charset="0"/>
              </a:rPr>
              <a:t>Оптимизация затрат при построении систем мониторинга на базе АСМ ЭРА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200099" y="1564114"/>
            <a:ext cx="1679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>
                <a:solidFill>
                  <a:srgbClr val="505C7E"/>
                </a:solidFill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Контрольно-надзорные</a:t>
            </a:r>
          </a:p>
          <a:p>
            <a:r>
              <a:rPr lang="ru-RU" dirty="0"/>
              <a:t>органы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290718" y="3596308"/>
            <a:ext cx="4642841" cy="1001945"/>
          </a:xfrm>
          <a:prstGeom prst="rect">
            <a:avLst/>
          </a:prstGeom>
          <a:noFill/>
          <a:ln w="6350">
            <a:solidFill>
              <a:srgbClr val="25B7B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cs typeface="Times New Roman" panose="02020603050405020304" pitchFamily="18" charset="0"/>
            </a:endParaRPr>
          </a:p>
        </p:txBody>
      </p:sp>
      <p:cxnSp>
        <p:nvCxnSpPr>
          <p:cNvPr id="70" name="Прямая соединительная линия 69">
            <a:extLst>
              <a:ext uri="{FF2B5EF4-FFF2-40B4-BE49-F238E27FC236}">
                <a16:creationId xmlns:a16="http://schemas.microsoft.com/office/drawing/2014/main" xmlns="" id="{CA1C6E94-B8C8-442D-BB06-72B50D8D5AB8}"/>
              </a:ext>
            </a:extLst>
          </p:cNvPr>
          <p:cNvCxnSpPr/>
          <p:nvPr/>
        </p:nvCxnSpPr>
        <p:spPr>
          <a:xfrm>
            <a:off x="268660" y="3587425"/>
            <a:ext cx="0" cy="1003033"/>
          </a:xfrm>
          <a:prstGeom prst="line">
            <a:avLst/>
          </a:prstGeom>
          <a:ln w="38100">
            <a:solidFill>
              <a:srgbClr val="00B2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Прямоугольник 70"/>
          <p:cNvSpPr/>
          <p:nvPr/>
        </p:nvSpPr>
        <p:spPr>
          <a:xfrm>
            <a:off x="0" y="3586068"/>
            <a:ext cx="268658" cy="1014055"/>
          </a:xfrm>
          <a:prstGeom prst="rect">
            <a:avLst/>
          </a:prstGeom>
          <a:solidFill>
            <a:srgbClr val="25B7B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0" y="4864100"/>
            <a:ext cx="9144000" cy="279400"/>
          </a:xfrm>
          <a:prstGeom prst="rect">
            <a:avLst/>
          </a:prstGeom>
          <a:solidFill>
            <a:srgbClr val="25B7BC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авая фигурная скобка 36"/>
          <p:cNvSpPr/>
          <p:nvPr/>
        </p:nvSpPr>
        <p:spPr>
          <a:xfrm rot="5400000">
            <a:off x="3844856" y="-437491"/>
            <a:ext cx="501176" cy="4087426"/>
          </a:xfrm>
          <a:prstGeom prst="rightBrace">
            <a:avLst>
              <a:gd name="adj1" fmla="val 0"/>
              <a:gd name="adj2" fmla="val 50000"/>
            </a:avLst>
          </a:prstGeom>
          <a:ln w="6350">
            <a:solidFill>
              <a:srgbClr val="25B7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BDDED5A-D8F9-4D7A-A6A8-B4CBD092C64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79971" y="1973367"/>
            <a:ext cx="2087469" cy="545687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7E6BD66B-F4BD-4550-BECD-0B465CFC521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86676" y="48697"/>
            <a:ext cx="1168112" cy="32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9171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Картинки по запросу иконка скорой помощ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3371" y="2412452"/>
            <a:ext cx="467080" cy="46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lifemo.ru/wp-content/uploads/2014/08/1242919192_uborka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6632" y="2455260"/>
            <a:ext cx="538714" cy="38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50335" y="2985311"/>
            <a:ext cx="15365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>
                <a:solidFill>
                  <a:srgbClr val="505C7E"/>
                </a:solidFill>
                <a:cs typeface="Times New Roman" panose="02020603050405020304" pitchFamily="18" charset="0"/>
              </a:rPr>
              <a:t>Дорожная и коммунальная техника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414299" y="2989891"/>
            <a:ext cx="13497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>
                <a:solidFill>
                  <a:srgbClr val="505C7E"/>
                </a:solidFill>
                <a:cs typeface="Times New Roman" panose="02020603050405020304" pitchFamily="18" charset="0"/>
              </a:rPr>
              <a:t>Пассажирский транспорт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506491" y="4357661"/>
            <a:ext cx="12388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>
                <a:solidFill>
                  <a:srgbClr val="505C7E"/>
                </a:solidFill>
                <a:cs typeface="Times New Roman" panose="02020603050405020304" pitchFamily="18" charset="0"/>
              </a:rPr>
              <a:t>Грузовой автотранспорт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887464" y="4357661"/>
            <a:ext cx="16715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>
                <a:solidFill>
                  <a:srgbClr val="505C7E"/>
                </a:solidFill>
                <a:cs typeface="Times New Roman" panose="02020603050405020304" pitchFamily="18" charset="0"/>
              </a:rPr>
              <a:t>Сельскохозяйственная техника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202086" y="2981177"/>
            <a:ext cx="127836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>
                <a:solidFill>
                  <a:srgbClr val="505C7E"/>
                </a:solidFill>
                <a:cs typeface="Times New Roman" panose="02020603050405020304" pitchFamily="18" charset="0"/>
              </a:rPr>
              <a:t>Ж/д транспорт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520338" y="4351429"/>
            <a:ext cx="144434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>
                <a:solidFill>
                  <a:srgbClr val="505C7E"/>
                </a:solidFill>
                <a:cs typeface="Times New Roman" panose="02020603050405020304" pitchFamily="18" charset="0"/>
              </a:rPr>
              <a:t>Школьные автобусы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901748" y="2981906"/>
            <a:ext cx="12763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>
                <a:solidFill>
                  <a:srgbClr val="505C7E"/>
                </a:solidFill>
                <a:cs typeface="Times New Roman" panose="02020603050405020304" pitchFamily="18" charset="0"/>
              </a:rPr>
              <a:t>Транспорт </a:t>
            </a:r>
          </a:p>
          <a:p>
            <a:pPr algn="ctr"/>
            <a:r>
              <a:rPr lang="ru-RU" sz="800" dirty="0">
                <a:solidFill>
                  <a:srgbClr val="505C7E"/>
                </a:solidFill>
                <a:cs typeface="Times New Roman" panose="02020603050405020304" pitchFamily="18" charset="0"/>
              </a:rPr>
              <a:t>скорой медицинской помощи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851644" y="2989891"/>
            <a:ext cx="105423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>
                <a:solidFill>
                  <a:srgbClr val="505C7E"/>
                </a:solidFill>
                <a:cs typeface="Times New Roman" panose="02020603050405020304" pitchFamily="18" charset="0"/>
              </a:rPr>
              <a:t>Опасные грузы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819135" y="4348962"/>
            <a:ext cx="15131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>
                <a:solidFill>
                  <a:srgbClr val="505C7E"/>
                </a:solidFill>
                <a:cs typeface="Times New Roman" panose="02020603050405020304" pitchFamily="18" charset="0"/>
              </a:rPr>
              <a:t>Службы</a:t>
            </a:r>
          </a:p>
          <a:p>
            <a:pPr algn="ctr"/>
            <a:r>
              <a:rPr lang="ru-RU" sz="800" dirty="0">
                <a:solidFill>
                  <a:srgbClr val="505C7E"/>
                </a:solidFill>
                <a:cs typeface="Times New Roman" panose="02020603050405020304" pitchFamily="18" charset="0"/>
              </a:rPr>
              <a:t>экстренного </a:t>
            </a:r>
          </a:p>
          <a:p>
            <a:pPr algn="ctr"/>
            <a:r>
              <a:rPr lang="ru-RU" sz="800" dirty="0">
                <a:solidFill>
                  <a:srgbClr val="505C7E"/>
                </a:solidFill>
                <a:cs typeface="Times New Roman" panose="02020603050405020304" pitchFamily="18" charset="0"/>
              </a:rPr>
              <a:t>реагирования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277796" y="847209"/>
            <a:ext cx="2635879" cy="669700"/>
          </a:xfrm>
          <a:prstGeom prst="roundRect">
            <a:avLst/>
          </a:prstGeom>
          <a:noFill/>
          <a:ln w="9525">
            <a:solidFill>
              <a:srgbClr val="25B7BC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cs typeface="Times New Roman" panose="02020603050405020304" pitchFamily="18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190364" y="1649038"/>
            <a:ext cx="0" cy="648072"/>
          </a:xfrm>
          <a:prstGeom prst="line">
            <a:avLst/>
          </a:prstGeom>
          <a:ln>
            <a:solidFill>
              <a:srgbClr val="25B7BC"/>
            </a:solidFill>
            <a:prstDash val="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843808" y="1649038"/>
            <a:ext cx="0" cy="648072"/>
          </a:xfrm>
          <a:prstGeom prst="line">
            <a:avLst/>
          </a:prstGeom>
          <a:ln>
            <a:solidFill>
              <a:srgbClr val="25B7BC"/>
            </a:solidFill>
            <a:prstDash val="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539901" y="1516909"/>
            <a:ext cx="0" cy="780201"/>
          </a:xfrm>
          <a:prstGeom prst="line">
            <a:avLst/>
          </a:prstGeom>
          <a:ln>
            <a:solidFill>
              <a:srgbClr val="25B7BC"/>
            </a:solidFill>
            <a:prstDash val="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6366984" y="1649038"/>
            <a:ext cx="0" cy="648072"/>
          </a:xfrm>
          <a:prstGeom prst="line">
            <a:avLst/>
          </a:prstGeom>
          <a:ln>
            <a:solidFill>
              <a:srgbClr val="25B7BC"/>
            </a:solidFill>
            <a:prstDash val="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8078266" y="1666384"/>
            <a:ext cx="0" cy="629640"/>
          </a:xfrm>
          <a:prstGeom prst="line">
            <a:avLst/>
          </a:prstGeom>
          <a:ln>
            <a:solidFill>
              <a:srgbClr val="25B7BC"/>
            </a:solidFill>
            <a:prstDash val="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109536" y="1649038"/>
            <a:ext cx="0" cy="2016224"/>
          </a:xfrm>
          <a:prstGeom prst="line">
            <a:avLst/>
          </a:prstGeom>
          <a:ln>
            <a:solidFill>
              <a:srgbClr val="25B7BC"/>
            </a:solidFill>
            <a:prstDash val="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3699043" y="1650928"/>
            <a:ext cx="0" cy="2009692"/>
          </a:xfrm>
          <a:prstGeom prst="line">
            <a:avLst/>
          </a:prstGeom>
          <a:ln>
            <a:solidFill>
              <a:srgbClr val="25B7BC"/>
            </a:solidFill>
            <a:prstDash val="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5549421" y="1648524"/>
            <a:ext cx="0" cy="1994935"/>
          </a:xfrm>
          <a:prstGeom prst="line">
            <a:avLst/>
          </a:prstGeom>
          <a:ln>
            <a:solidFill>
              <a:srgbClr val="25B7BC"/>
            </a:solidFill>
            <a:prstDash val="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7242509" y="1651382"/>
            <a:ext cx="0" cy="1994935"/>
          </a:xfrm>
          <a:prstGeom prst="line">
            <a:avLst/>
          </a:prstGeom>
          <a:ln>
            <a:solidFill>
              <a:srgbClr val="25B7BC"/>
            </a:solidFill>
            <a:prstDash val="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986858" y="616658"/>
            <a:ext cx="516411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solidFill>
                  <a:srgbClr val="505C7E"/>
                </a:solidFill>
                <a:cs typeface="Times New Roman" panose="02020603050405020304" pitchFamily="18" charset="0"/>
              </a:rPr>
              <a:t>Автоматизированная система мониторинга</a:t>
            </a: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189254" y="11273"/>
            <a:ext cx="7225045" cy="405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lang="ru-RU" sz="1650" b="1" i="0" kern="1200" dirty="0">
                <a:solidFill>
                  <a:srgbClr val="108FAB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ru-RU" sz="1200" dirty="0">
                <a:solidFill>
                  <a:srgbClr val="25B7BC"/>
                </a:solidFill>
                <a:cs typeface="Times New Roman" panose="02020603050405020304" pitchFamily="18" charset="0"/>
              </a:rPr>
              <a:t>АСМ ЭРА является универсальным решением для использования в транспортной системе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0" y="4864100"/>
            <a:ext cx="9144000" cy="279400"/>
          </a:xfrm>
          <a:prstGeom prst="rect">
            <a:avLst/>
          </a:prstGeom>
          <a:solidFill>
            <a:srgbClr val="25B7BC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1190364" y="1648524"/>
            <a:ext cx="6897874" cy="0"/>
          </a:xfrm>
          <a:prstGeom prst="line">
            <a:avLst/>
          </a:prstGeom>
          <a:ln>
            <a:solidFill>
              <a:srgbClr val="25B7BC"/>
            </a:solidFill>
            <a:prstDash val="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Овал 42"/>
          <p:cNvSpPr/>
          <p:nvPr/>
        </p:nvSpPr>
        <p:spPr>
          <a:xfrm>
            <a:off x="1782354" y="3656060"/>
            <a:ext cx="660346" cy="660346"/>
          </a:xfrm>
          <a:prstGeom prst="ellipse">
            <a:avLst/>
          </a:prstGeom>
          <a:noFill/>
          <a:ln>
            <a:solidFill>
              <a:srgbClr val="25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863408" y="2296024"/>
            <a:ext cx="660346" cy="660346"/>
          </a:xfrm>
          <a:prstGeom prst="ellipse">
            <a:avLst/>
          </a:prstGeom>
          <a:noFill/>
          <a:ln>
            <a:solidFill>
              <a:srgbClr val="25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2508339" y="2296024"/>
            <a:ext cx="660346" cy="660346"/>
          </a:xfrm>
          <a:prstGeom prst="ellipse">
            <a:avLst/>
          </a:prstGeom>
          <a:noFill/>
          <a:ln>
            <a:solidFill>
              <a:srgbClr val="25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39573" y="3772025"/>
            <a:ext cx="674102" cy="4494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75009" y="3767077"/>
            <a:ext cx="507308" cy="424481"/>
          </a:xfrm>
          <a:prstGeom prst="rect">
            <a:avLst/>
          </a:prstGeom>
        </p:spPr>
      </p:pic>
      <p:pic>
        <p:nvPicPr>
          <p:cNvPr id="6" name="Picture 2" descr="Картинки по запросу комбайн иконк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3791" y="3752154"/>
            <a:ext cx="624624" cy="413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korenovsk.ru/wp-content/uploads/%D0%B0%D0%B2%D1%82%D0%BE%D0%B1%D1%83%D1%81%20%D1%82%D1%80%D0%B0%D0%BD%D1%81%D0%BF%D0%BE%D1%80%D1%8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9327" y="2399676"/>
            <a:ext cx="717878" cy="47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freight4africa.com/sites/default/files/Truck_freight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18662" y="3804500"/>
            <a:ext cx="562642" cy="39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Овал 45"/>
          <p:cNvSpPr/>
          <p:nvPr/>
        </p:nvSpPr>
        <p:spPr>
          <a:xfrm>
            <a:off x="3383157" y="3656060"/>
            <a:ext cx="660346" cy="660346"/>
          </a:xfrm>
          <a:prstGeom prst="ellipse">
            <a:avLst/>
          </a:prstGeom>
          <a:noFill/>
          <a:ln>
            <a:solidFill>
              <a:srgbClr val="25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5214020" y="3656060"/>
            <a:ext cx="660346" cy="660346"/>
          </a:xfrm>
          <a:prstGeom prst="ellipse">
            <a:avLst/>
          </a:prstGeom>
          <a:noFill/>
          <a:ln>
            <a:solidFill>
              <a:srgbClr val="25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6915528" y="3656060"/>
            <a:ext cx="660346" cy="660346"/>
          </a:xfrm>
          <a:prstGeom prst="ellipse">
            <a:avLst/>
          </a:prstGeom>
          <a:noFill/>
          <a:ln>
            <a:solidFill>
              <a:srgbClr val="25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9391" y="2457352"/>
            <a:ext cx="646358" cy="323178"/>
          </a:xfrm>
          <a:prstGeom prst="rect">
            <a:avLst/>
          </a:prstGeom>
        </p:spPr>
      </p:pic>
      <p:sp>
        <p:nvSpPr>
          <p:cNvPr id="51" name="Овал 50"/>
          <p:cNvSpPr/>
          <p:nvPr/>
        </p:nvSpPr>
        <p:spPr>
          <a:xfrm>
            <a:off x="4209728" y="2296024"/>
            <a:ext cx="660346" cy="660346"/>
          </a:xfrm>
          <a:prstGeom prst="ellipse">
            <a:avLst/>
          </a:prstGeom>
          <a:noFill/>
          <a:ln>
            <a:solidFill>
              <a:srgbClr val="25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6033772" y="2296024"/>
            <a:ext cx="660346" cy="660346"/>
          </a:xfrm>
          <a:prstGeom prst="ellipse">
            <a:avLst/>
          </a:prstGeom>
          <a:noFill/>
          <a:ln>
            <a:solidFill>
              <a:srgbClr val="25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7758065" y="2296024"/>
            <a:ext cx="660346" cy="660346"/>
          </a:xfrm>
          <a:prstGeom prst="ellipse">
            <a:avLst/>
          </a:prstGeom>
          <a:noFill/>
          <a:ln>
            <a:solidFill>
              <a:srgbClr val="25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5012" y="2400087"/>
            <a:ext cx="577858" cy="433394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3878A650-D723-4FC9-9C06-207527B7C6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12676" y="885575"/>
            <a:ext cx="2254449" cy="589337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50767703-99AD-4B7F-805E-D078B447D6F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86676" y="48697"/>
            <a:ext cx="1168112" cy="32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0872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4CAAC7FF-5CE7-4134-8EDC-2F581B8BC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9800" y="239949"/>
            <a:ext cx="3602438" cy="1798171"/>
          </a:xfrm>
          <a:prstGeom prst="rect">
            <a:avLst/>
          </a:prstGeom>
        </p:spPr>
      </p:pic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xmlns="" id="{CB5E7F79-D915-4EAB-A137-B2448F2A729D}"/>
              </a:ext>
            </a:extLst>
          </p:cNvPr>
          <p:cNvSpPr/>
          <p:nvPr/>
        </p:nvSpPr>
        <p:spPr>
          <a:xfrm>
            <a:off x="0" y="0"/>
            <a:ext cx="4048125" cy="5143500"/>
          </a:xfrm>
          <a:prstGeom prst="rect">
            <a:avLst/>
          </a:prstGeom>
          <a:solidFill>
            <a:srgbClr val="5162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xmlns="" id="{CE14E1E9-CF52-46E5-A0CD-02AB38C15BB1}"/>
              </a:ext>
            </a:extLst>
          </p:cNvPr>
          <p:cNvSpPr/>
          <p:nvPr/>
        </p:nvSpPr>
        <p:spPr>
          <a:xfrm>
            <a:off x="5176196" y="3318067"/>
            <a:ext cx="3094565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900"/>
              </a:spcBef>
            </a:pPr>
            <a:r>
              <a:rPr lang="ru-RU" sz="1500" dirty="0">
                <a:solidFill>
                  <a:srgbClr val="505C7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Ул. </a:t>
            </a:r>
            <a:r>
              <a:rPr lang="ru-RU" sz="1500" dirty="0" smtClean="0">
                <a:solidFill>
                  <a:srgbClr val="505C7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Белинского</a:t>
            </a:r>
            <a:r>
              <a:rPr lang="en" sz="1500" dirty="0" smtClean="0">
                <a:solidFill>
                  <a:srgbClr val="505C7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ru-RU" sz="1500" dirty="0" smtClean="0">
                <a:solidFill>
                  <a:srgbClr val="505C7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154</a:t>
            </a:r>
            <a:r>
              <a:rPr lang="en" sz="1500" dirty="0" smtClean="0">
                <a:solidFill>
                  <a:srgbClr val="505C7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" sz="1500" dirty="0">
              <a:solidFill>
                <a:srgbClr val="505C7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ts val="900"/>
              </a:spcBef>
            </a:pPr>
            <a:r>
              <a:rPr lang="ru-RU" sz="1500" dirty="0" smtClean="0">
                <a:solidFill>
                  <a:srgbClr val="505C7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Екатеринбург</a:t>
            </a:r>
            <a:r>
              <a:rPr lang="en" sz="1500" dirty="0" smtClean="0">
                <a:solidFill>
                  <a:srgbClr val="505C7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1500" dirty="0">
                <a:solidFill>
                  <a:srgbClr val="505C7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Россия</a:t>
            </a:r>
            <a:r>
              <a:rPr lang="en" sz="1500" dirty="0">
                <a:solidFill>
                  <a:srgbClr val="505C7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1500" dirty="0" smtClean="0">
                <a:solidFill>
                  <a:srgbClr val="505C7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620142</a:t>
            </a:r>
            <a:r>
              <a:rPr lang="en" sz="1500" dirty="0" smtClean="0">
                <a:solidFill>
                  <a:srgbClr val="505C7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1500" dirty="0">
              <a:solidFill>
                <a:srgbClr val="505C7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ts val="900"/>
              </a:spcBef>
            </a:pPr>
            <a:r>
              <a:rPr lang="en-US" sz="1500" dirty="0" smtClean="0">
                <a:solidFill>
                  <a:srgbClr val="25B7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www.kriptofeleral.ru</a:t>
            </a:r>
            <a:endParaRPr lang="en-US" sz="1500" dirty="0">
              <a:solidFill>
                <a:srgbClr val="25B7B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4" name="AutoShape 7">
            <a:extLst>
              <a:ext uri="{FF2B5EF4-FFF2-40B4-BE49-F238E27FC236}">
                <a16:creationId xmlns:a16="http://schemas.microsoft.com/office/drawing/2014/main" xmlns="" id="{019C56B8-4F4E-4682-8FC8-157505DEA3A4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464594" y="2107407"/>
            <a:ext cx="351235" cy="35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B60BD580-31BA-40CD-8D03-4E4FDAD2D02D}"/>
              </a:ext>
            </a:extLst>
          </p:cNvPr>
          <p:cNvSpPr txBox="1"/>
          <p:nvPr/>
        </p:nvSpPr>
        <p:spPr>
          <a:xfrm>
            <a:off x="1261018" y="2844654"/>
            <a:ext cx="228884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450"/>
              </a:spcBef>
            </a:pPr>
            <a:r>
              <a:rPr lang="en-US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E-mail: </a:t>
            </a:r>
            <a:r>
              <a:rPr lang="en-US" sz="1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taho@ek-ar.ru</a:t>
            </a:r>
            <a:endParaRPr lang="ru-RU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xmlns="" id="{6011B480-9DFD-479C-8314-F24C519C8BC3}"/>
              </a:ext>
            </a:extLst>
          </p:cNvPr>
          <p:cNvGrpSpPr/>
          <p:nvPr/>
        </p:nvGrpSpPr>
        <p:grpSpPr>
          <a:xfrm>
            <a:off x="615863" y="2753665"/>
            <a:ext cx="412812" cy="412812"/>
            <a:chOff x="764774" y="5232072"/>
            <a:chExt cx="550416" cy="550416"/>
          </a:xfrm>
        </p:grpSpPr>
        <p:sp>
          <p:nvSpPr>
            <p:cNvPr id="68" name="Овал 67">
              <a:extLst>
                <a:ext uri="{FF2B5EF4-FFF2-40B4-BE49-F238E27FC236}">
                  <a16:creationId xmlns:a16="http://schemas.microsoft.com/office/drawing/2014/main" xmlns="" id="{0D7038FE-B38C-459A-B1FE-4DE1062A2AA5}"/>
                </a:ext>
              </a:extLst>
            </p:cNvPr>
            <p:cNvSpPr/>
            <p:nvPr/>
          </p:nvSpPr>
          <p:spPr>
            <a:xfrm>
              <a:off x="764774" y="5232072"/>
              <a:ext cx="550416" cy="550416"/>
            </a:xfrm>
            <a:prstGeom prst="ellipse">
              <a:avLst/>
            </a:prstGeom>
            <a:solidFill>
              <a:srgbClr val="25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350" dirty="0"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</a:p>
          </p:txBody>
        </p:sp>
        <p:sp>
          <p:nvSpPr>
            <p:cNvPr id="69" name="Freeform 13">
              <a:extLst>
                <a:ext uri="{FF2B5EF4-FFF2-40B4-BE49-F238E27FC236}">
                  <a16:creationId xmlns:a16="http://schemas.microsoft.com/office/drawing/2014/main" xmlns="" id="{34D0C385-C8E3-4026-8474-42E06F4DC4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4339" y="5357472"/>
              <a:ext cx="391286" cy="299617"/>
            </a:xfrm>
            <a:custGeom>
              <a:avLst/>
              <a:gdLst>
                <a:gd name="T0" fmla="*/ 58 w 139"/>
                <a:gd name="T1" fmla="*/ 26 h 104"/>
                <a:gd name="T2" fmla="*/ 58 w 139"/>
                <a:gd name="T3" fmla="*/ 58 h 104"/>
                <a:gd name="T4" fmla="*/ 64 w 139"/>
                <a:gd name="T5" fmla="*/ 47 h 104"/>
                <a:gd name="T6" fmla="*/ 75 w 139"/>
                <a:gd name="T7" fmla="*/ 65 h 104"/>
                <a:gd name="T8" fmla="*/ 81 w 139"/>
                <a:gd name="T9" fmla="*/ 61 h 104"/>
                <a:gd name="T10" fmla="*/ 71 w 139"/>
                <a:gd name="T11" fmla="*/ 43 h 104"/>
                <a:gd name="T12" fmla="*/ 84 w 139"/>
                <a:gd name="T13" fmla="*/ 43 h 104"/>
                <a:gd name="T14" fmla="*/ 58 w 139"/>
                <a:gd name="T15" fmla="*/ 26 h 104"/>
                <a:gd name="T16" fmla="*/ 128 w 139"/>
                <a:gd name="T17" fmla="*/ 11 h 104"/>
                <a:gd name="T18" fmla="*/ 116 w 139"/>
                <a:gd name="T19" fmla="*/ 0 h 104"/>
                <a:gd name="T20" fmla="*/ 23 w 139"/>
                <a:gd name="T21" fmla="*/ 0 h 104"/>
                <a:gd name="T22" fmla="*/ 11 w 139"/>
                <a:gd name="T23" fmla="*/ 11 h 104"/>
                <a:gd name="T24" fmla="*/ 11 w 139"/>
                <a:gd name="T25" fmla="*/ 87 h 104"/>
                <a:gd name="T26" fmla="*/ 128 w 139"/>
                <a:gd name="T27" fmla="*/ 87 h 104"/>
                <a:gd name="T28" fmla="*/ 128 w 139"/>
                <a:gd name="T29" fmla="*/ 11 h 104"/>
                <a:gd name="T30" fmla="*/ 116 w 139"/>
                <a:gd name="T31" fmla="*/ 72 h 104"/>
                <a:gd name="T32" fmla="*/ 113 w 139"/>
                <a:gd name="T33" fmla="*/ 75 h 104"/>
                <a:gd name="T34" fmla="*/ 26 w 139"/>
                <a:gd name="T35" fmla="*/ 75 h 104"/>
                <a:gd name="T36" fmla="*/ 23 w 139"/>
                <a:gd name="T37" fmla="*/ 72 h 104"/>
                <a:gd name="T38" fmla="*/ 23 w 139"/>
                <a:gd name="T39" fmla="*/ 14 h 104"/>
                <a:gd name="T40" fmla="*/ 26 w 139"/>
                <a:gd name="T41" fmla="*/ 11 h 104"/>
                <a:gd name="T42" fmla="*/ 113 w 139"/>
                <a:gd name="T43" fmla="*/ 11 h 104"/>
                <a:gd name="T44" fmla="*/ 116 w 139"/>
                <a:gd name="T45" fmla="*/ 14 h 104"/>
                <a:gd name="T46" fmla="*/ 116 w 139"/>
                <a:gd name="T47" fmla="*/ 72 h 104"/>
                <a:gd name="T48" fmla="*/ 81 w 139"/>
                <a:gd name="T49" fmla="*/ 93 h 104"/>
                <a:gd name="T50" fmla="*/ 81 w 139"/>
                <a:gd name="T51" fmla="*/ 96 h 104"/>
                <a:gd name="T52" fmla="*/ 78 w 139"/>
                <a:gd name="T53" fmla="*/ 99 h 104"/>
                <a:gd name="T54" fmla="*/ 61 w 139"/>
                <a:gd name="T55" fmla="*/ 99 h 104"/>
                <a:gd name="T56" fmla="*/ 58 w 139"/>
                <a:gd name="T57" fmla="*/ 96 h 104"/>
                <a:gd name="T58" fmla="*/ 58 w 139"/>
                <a:gd name="T59" fmla="*/ 93 h 104"/>
                <a:gd name="T60" fmla="*/ 0 w 139"/>
                <a:gd name="T61" fmla="*/ 93 h 104"/>
                <a:gd name="T62" fmla="*/ 0 w 139"/>
                <a:gd name="T63" fmla="*/ 99 h 104"/>
                <a:gd name="T64" fmla="*/ 5 w 139"/>
                <a:gd name="T65" fmla="*/ 104 h 104"/>
                <a:gd name="T66" fmla="*/ 133 w 139"/>
                <a:gd name="T67" fmla="*/ 104 h 104"/>
                <a:gd name="T68" fmla="*/ 139 w 139"/>
                <a:gd name="T69" fmla="*/ 99 h 104"/>
                <a:gd name="T70" fmla="*/ 139 w 139"/>
                <a:gd name="T71" fmla="*/ 93 h 104"/>
                <a:gd name="T72" fmla="*/ 81 w 139"/>
                <a:gd name="T73" fmla="*/ 93 h 104"/>
                <a:gd name="T74" fmla="*/ 125 w 139"/>
                <a:gd name="T75" fmla="*/ 102 h 104"/>
                <a:gd name="T76" fmla="*/ 121 w 139"/>
                <a:gd name="T77" fmla="*/ 99 h 104"/>
                <a:gd name="T78" fmla="*/ 125 w 139"/>
                <a:gd name="T79" fmla="*/ 95 h 104"/>
                <a:gd name="T80" fmla="*/ 128 w 139"/>
                <a:gd name="T81" fmla="*/ 99 h 104"/>
                <a:gd name="T82" fmla="*/ 125 w 139"/>
                <a:gd name="T83" fmla="*/ 10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9" h="104">
                  <a:moveTo>
                    <a:pt x="58" y="26"/>
                  </a:moveTo>
                  <a:cubicBezTo>
                    <a:pt x="58" y="58"/>
                    <a:pt x="58" y="58"/>
                    <a:pt x="58" y="58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75" y="65"/>
                    <a:pt x="75" y="65"/>
                    <a:pt x="75" y="65"/>
                  </a:cubicBezTo>
                  <a:cubicBezTo>
                    <a:pt x="81" y="61"/>
                    <a:pt x="81" y="61"/>
                    <a:pt x="81" y="61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84" y="43"/>
                    <a:pt x="84" y="43"/>
                    <a:pt x="84" y="43"/>
                  </a:cubicBezTo>
                  <a:lnTo>
                    <a:pt x="58" y="26"/>
                  </a:lnTo>
                  <a:close/>
                  <a:moveTo>
                    <a:pt x="128" y="11"/>
                  </a:moveTo>
                  <a:cubicBezTo>
                    <a:pt x="128" y="5"/>
                    <a:pt x="122" y="0"/>
                    <a:pt x="116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6" y="0"/>
                    <a:pt x="11" y="5"/>
                    <a:pt x="11" y="11"/>
                  </a:cubicBezTo>
                  <a:cubicBezTo>
                    <a:pt x="11" y="87"/>
                    <a:pt x="11" y="87"/>
                    <a:pt x="11" y="87"/>
                  </a:cubicBezTo>
                  <a:cubicBezTo>
                    <a:pt x="128" y="87"/>
                    <a:pt x="128" y="87"/>
                    <a:pt x="128" y="87"/>
                  </a:cubicBezTo>
                  <a:lnTo>
                    <a:pt x="128" y="11"/>
                  </a:lnTo>
                  <a:close/>
                  <a:moveTo>
                    <a:pt x="116" y="72"/>
                  </a:moveTo>
                  <a:cubicBezTo>
                    <a:pt x="116" y="74"/>
                    <a:pt x="115" y="75"/>
                    <a:pt x="113" y="75"/>
                  </a:cubicBezTo>
                  <a:cubicBezTo>
                    <a:pt x="26" y="75"/>
                    <a:pt x="26" y="75"/>
                    <a:pt x="26" y="75"/>
                  </a:cubicBezTo>
                  <a:cubicBezTo>
                    <a:pt x="24" y="75"/>
                    <a:pt x="23" y="74"/>
                    <a:pt x="23" y="72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3"/>
                    <a:pt x="24" y="11"/>
                    <a:pt x="26" y="11"/>
                  </a:cubicBezTo>
                  <a:cubicBezTo>
                    <a:pt x="113" y="11"/>
                    <a:pt x="113" y="11"/>
                    <a:pt x="113" y="11"/>
                  </a:cubicBezTo>
                  <a:cubicBezTo>
                    <a:pt x="115" y="11"/>
                    <a:pt x="116" y="13"/>
                    <a:pt x="116" y="14"/>
                  </a:cubicBezTo>
                  <a:lnTo>
                    <a:pt x="116" y="72"/>
                  </a:lnTo>
                  <a:close/>
                  <a:moveTo>
                    <a:pt x="81" y="93"/>
                  </a:moveTo>
                  <a:cubicBezTo>
                    <a:pt x="81" y="96"/>
                    <a:pt x="81" y="96"/>
                    <a:pt x="81" y="96"/>
                  </a:cubicBezTo>
                  <a:cubicBezTo>
                    <a:pt x="81" y="97"/>
                    <a:pt x="80" y="99"/>
                    <a:pt x="78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59" y="99"/>
                    <a:pt x="58" y="97"/>
                    <a:pt x="58" y="96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5"/>
                    <a:pt x="0" y="99"/>
                  </a:cubicBezTo>
                  <a:cubicBezTo>
                    <a:pt x="0" y="102"/>
                    <a:pt x="2" y="104"/>
                    <a:pt x="5" y="104"/>
                  </a:cubicBezTo>
                  <a:cubicBezTo>
                    <a:pt x="133" y="104"/>
                    <a:pt x="133" y="104"/>
                    <a:pt x="133" y="104"/>
                  </a:cubicBezTo>
                  <a:cubicBezTo>
                    <a:pt x="137" y="104"/>
                    <a:pt x="139" y="102"/>
                    <a:pt x="139" y="99"/>
                  </a:cubicBezTo>
                  <a:cubicBezTo>
                    <a:pt x="139" y="95"/>
                    <a:pt x="139" y="93"/>
                    <a:pt x="139" y="93"/>
                  </a:cubicBezTo>
                  <a:lnTo>
                    <a:pt x="81" y="93"/>
                  </a:lnTo>
                  <a:close/>
                  <a:moveTo>
                    <a:pt x="125" y="102"/>
                  </a:moveTo>
                  <a:cubicBezTo>
                    <a:pt x="123" y="102"/>
                    <a:pt x="121" y="101"/>
                    <a:pt x="121" y="99"/>
                  </a:cubicBezTo>
                  <a:cubicBezTo>
                    <a:pt x="121" y="97"/>
                    <a:pt x="123" y="95"/>
                    <a:pt x="125" y="95"/>
                  </a:cubicBezTo>
                  <a:cubicBezTo>
                    <a:pt x="127" y="95"/>
                    <a:pt x="128" y="97"/>
                    <a:pt x="128" y="99"/>
                  </a:cubicBezTo>
                  <a:cubicBezTo>
                    <a:pt x="128" y="101"/>
                    <a:pt x="127" y="102"/>
                    <a:pt x="125" y="10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xmlns="" id="{A98122BA-1F42-4AC4-B946-302AC19E9899}"/>
              </a:ext>
            </a:extLst>
          </p:cNvPr>
          <p:cNvGrpSpPr/>
          <p:nvPr/>
        </p:nvGrpSpPr>
        <p:grpSpPr>
          <a:xfrm>
            <a:off x="615863" y="2011490"/>
            <a:ext cx="412812" cy="412812"/>
            <a:chOff x="764774" y="3862200"/>
            <a:chExt cx="550416" cy="550416"/>
          </a:xfrm>
        </p:grpSpPr>
        <p:sp>
          <p:nvSpPr>
            <p:cNvPr id="73" name="Овал 72">
              <a:extLst>
                <a:ext uri="{FF2B5EF4-FFF2-40B4-BE49-F238E27FC236}">
                  <a16:creationId xmlns:a16="http://schemas.microsoft.com/office/drawing/2014/main" xmlns="" id="{D800D507-4978-4360-BAC0-EAF42FCDF149}"/>
                </a:ext>
              </a:extLst>
            </p:cNvPr>
            <p:cNvSpPr/>
            <p:nvPr/>
          </p:nvSpPr>
          <p:spPr>
            <a:xfrm>
              <a:off x="764774" y="3862200"/>
              <a:ext cx="550416" cy="550416"/>
            </a:xfrm>
            <a:prstGeom prst="ellipse">
              <a:avLst/>
            </a:prstGeom>
            <a:solidFill>
              <a:srgbClr val="25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350" dirty="0"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</a:p>
          </p:txBody>
        </p:sp>
        <p:sp>
          <p:nvSpPr>
            <p:cNvPr id="74" name="Freeform 9">
              <a:extLst>
                <a:ext uri="{FF2B5EF4-FFF2-40B4-BE49-F238E27FC236}">
                  <a16:creationId xmlns:a16="http://schemas.microsoft.com/office/drawing/2014/main" xmlns="" id="{8FF8CC9C-709A-4FF6-B9A9-CB8AC6FC6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788" y="3984734"/>
              <a:ext cx="306388" cy="305349"/>
            </a:xfrm>
            <a:custGeom>
              <a:avLst/>
              <a:gdLst>
                <a:gd name="T0" fmla="*/ 86 w 144"/>
                <a:gd name="T1" fmla="*/ 110 h 144"/>
                <a:gd name="T2" fmla="*/ 55 w 144"/>
                <a:gd name="T3" fmla="*/ 89 h 144"/>
                <a:gd name="T4" fmla="*/ 34 w 144"/>
                <a:gd name="T5" fmla="*/ 58 h 144"/>
                <a:gd name="T6" fmla="*/ 52 w 144"/>
                <a:gd name="T7" fmla="*/ 39 h 144"/>
                <a:gd name="T8" fmla="*/ 38 w 144"/>
                <a:gd name="T9" fmla="*/ 0 h 144"/>
                <a:gd name="T10" fmla="*/ 24 w 144"/>
                <a:gd name="T11" fmla="*/ 0 h 144"/>
                <a:gd name="T12" fmla="*/ 0 w 144"/>
                <a:gd name="T13" fmla="*/ 34 h 144"/>
                <a:gd name="T14" fmla="*/ 38 w 144"/>
                <a:gd name="T15" fmla="*/ 106 h 144"/>
                <a:gd name="T16" fmla="*/ 110 w 144"/>
                <a:gd name="T17" fmla="*/ 144 h 144"/>
                <a:gd name="T18" fmla="*/ 144 w 144"/>
                <a:gd name="T19" fmla="*/ 120 h 144"/>
                <a:gd name="T20" fmla="*/ 144 w 144"/>
                <a:gd name="T21" fmla="*/ 106 h 144"/>
                <a:gd name="T22" fmla="*/ 105 w 144"/>
                <a:gd name="T23" fmla="*/ 92 h 144"/>
                <a:gd name="T24" fmla="*/ 86 w 144"/>
                <a:gd name="T25" fmla="*/ 11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144">
                  <a:moveTo>
                    <a:pt x="86" y="110"/>
                  </a:moveTo>
                  <a:cubicBezTo>
                    <a:pt x="79" y="110"/>
                    <a:pt x="62" y="96"/>
                    <a:pt x="55" y="89"/>
                  </a:cubicBezTo>
                  <a:cubicBezTo>
                    <a:pt x="48" y="82"/>
                    <a:pt x="34" y="65"/>
                    <a:pt x="34" y="58"/>
                  </a:cubicBezTo>
                  <a:cubicBezTo>
                    <a:pt x="34" y="52"/>
                    <a:pt x="52" y="43"/>
                    <a:pt x="52" y="39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4" y="0"/>
                    <a:pt x="24" y="0"/>
                  </a:cubicBezTo>
                  <a:cubicBezTo>
                    <a:pt x="17" y="0"/>
                    <a:pt x="0" y="21"/>
                    <a:pt x="0" y="34"/>
                  </a:cubicBezTo>
                  <a:cubicBezTo>
                    <a:pt x="0" y="48"/>
                    <a:pt x="7" y="75"/>
                    <a:pt x="38" y="106"/>
                  </a:cubicBezTo>
                  <a:cubicBezTo>
                    <a:pt x="69" y="137"/>
                    <a:pt x="96" y="144"/>
                    <a:pt x="110" y="144"/>
                  </a:cubicBezTo>
                  <a:cubicBezTo>
                    <a:pt x="123" y="144"/>
                    <a:pt x="144" y="127"/>
                    <a:pt x="144" y="120"/>
                  </a:cubicBezTo>
                  <a:cubicBezTo>
                    <a:pt x="144" y="110"/>
                    <a:pt x="144" y="106"/>
                    <a:pt x="144" y="106"/>
                  </a:cubicBezTo>
                  <a:cubicBezTo>
                    <a:pt x="105" y="92"/>
                    <a:pt x="105" y="92"/>
                    <a:pt x="105" y="92"/>
                  </a:cubicBezTo>
                  <a:cubicBezTo>
                    <a:pt x="101" y="92"/>
                    <a:pt x="93" y="110"/>
                    <a:pt x="86" y="1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3766350A-FE06-43E8-9B2E-56B8B0EE6348}"/>
              </a:ext>
            </a:extLst>
          </p:cNvPr>
          <p:cNvSpPr txBox="1"/>
          <p:nvPr/>
        </p:nvSpPr>
        <p:spPr>
          <a:xfrm>
            <a:off x="1261018" y="2102480"/>
            <a:ext cx="235631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450"/>
              </a:spcBef>
            </a:pPr>
            <a:r>
              <a:rPr lang="ru-RU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Тел: +7 </a:t>
            </a:r>
            <a:r>
              <a:rPr lang="ru-RU" sz="1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(343) 3020043</a:t>
            </a:r>
            <a:endParaRPr lang="ru-RU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CE14E1E9-CF52-46E5-A0CD-02AB38C15BB1}"/>
              </a:ext>
            </a:extLst>
          </p:cNvPr>
          <p:cNvSpPr/>
          <p:nvPr/>
        </p:nvSpPr>
        <p:spPr>
          <a:xfrm>
            <a:off x="4905215" y="2275500"/>
            <a:ext cx="352725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900"/>
              </a:spcBef>
            </a:pPr>
            <a:r>
              <a:rPr lang="ru-RU" sz="1500" dirty="0">
                <a:solidFill>
                  <a:srgbClr val="505C7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Технологический партнер по безопасности и цифровизации транспортной отрасли</a:t>
            </a:r>
            <a:endParaRPr lang="en-US" sz="1500" dirty="0">
              <a:solidFill>
                <a:srgbClr val="505C7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Текст 1"/>
          <p:cNvSpPr txBox="1">
            <a:spLocks/>
          </p:cNvSpPr>
          <p:nvPr/>
        </p:nvSpPr>
        <p:spPr>
          <a:xfrm>
            <a:off x="665092" y="1330168"/>
            <a:ext cx="2806076" cy="248672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108FAB"/>
              </a:buClr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788" indent="-204788" algn="l" defTabSz="685800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08FAB"/>
              </a:buClr>
              <a:buFont typeface="Wingdings" panose="05000000000000000000" pitchFamily="2" charset="2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08FAB"/>
              </a:buClr>
              <a:buFont typeface="Wingdings" panose="05000000000000000000" pitchFamily="2" charset="2"/>
              <a:buChar char="ü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>
                <a:solidFill>
                  <a:schemeClr val="bg1"/>
                </a:solidFill>
              </a:rPr>
              <a:t>Спасибо за внимание!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615863" y="1624287"/>
            <a:ext cx="2837913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02060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8354" y="783446"/>
            <a:ext cx="6598281" cy="430887"/>
          </a:xfrm>
          <a:prstGeom prst="rect">
            <a:avLst/>
          </a:prstGeom>
          <a:noFill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100" dirty="0">
                <a:ln w="0"/>
                <a:solidFill>
                  <a:srgbClr val="505C7E"/>
                </a:solidFill>
                <a:cs typeface="Times New Roman" pitchFamily="18" charset="0"/>
              </a:rPr>
              <a:t>ГАИС «ЭРА-ГЛОНАСС» обеспечивает возможность мониторинга транспортных средств </a:t>
            </a:r>
          </a:p>
          <a:p>
            <a:r>
              <a:rPr lang="ru-RU" sz="1100" dirty="0">
                <a:ln w="0"/>
                <a:solidFill>
                  <a:srgbClr val="505C7E"/>
                </a:solidFill>
                <a:cs typeface="Times New Roman" pitchFamily="18" charset="0"/>
              </a:rPr>
              <a:t>с использованием аппаратуры спутниковой навигации в интересах заказчиков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5917541" y="1931862"/>
            <a:ext cx="2322014" cy="2386610"/>
            <a:chOff x="103371" y="1915714"/>
            <a:chExt cx="2991828" cy="3075059"/>
          </a:xfrm>
        </p:grpSpPr>
        <p:pic>
          <p:nvPicPr>
            <p:cNvPr id="7" name="Picture 16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103371" y="1915714"/>
              <a:ext cx="2455497" cy="1570838"/>
            </a:xfrm>
            <a:prstGeom prst="rect">
              <a:avLst/>
            </a:prstGeom>
            <a:ln>
              <a:solidFill>
                <a:srgbClr val="31859C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15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396080" y="2629304"/>
              <a:ext cx="2462799" cy="1572446"/>
            </a:xfrm>
            <a:prstGeom prst="rect">
              <a:avLst/>
            </a:prstGeom>
            <a:ln>
              <a:solidFill>
                <a:srgbClr val="31859C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9703" y="3613299"/>
              <a:ext cx="2455496" cy="1377474"/>
            </a:xfrm>
            <a:prstGeom prst="rect">
              <a:avLst/>
            </a:prstGeom>
            <a:ln>
              <a:solidFill>
                <a:srgbClr val="31859C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254" y="11273"/>
            <a:ext cx="5955464" cy="40526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1200" dirty="0">
                <a:solidFill>
                  <a:srgbClr val="25B7BC"/>
                </a:solidFill>
                <a:cs typeface="Times New Roman" panose="02020603050405020304" pitchFamily="18" charset="0"/>
              </a:rPr>
              <a:t>Применение ГАИС «ЭРА-ГЛОНАСС» для мониторинга транспорта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87338" y="704042"/>
            <a:ext cx="6598281" cy="600892"/>
          </a:xfrm>
          <a:prstGeom prst="roundRect">
            <a:avLst>
              <a:gd name="adj" fmla="val 18900"/>
            </a:avLst>
          </a:prstGeom>
          <a:noFill/>
          <a:ln w="9525">
            <a:solidFill>
              <a:srgbClr val="26BDBE"/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 dirty="0">
              <a:solidFill>
                <a:srgbClr val="4D5E7D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5610" y="1557589"/>
            <a:ext cx="4939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defTabSz="685800">
              <a:buClr>
                <a:srgbClr val="108FAB"/>
              </a:buClr>
              <a:defRPr sz="1000" b="1"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srgbClr val="505C7E"/>
                </a:solidFill>
              </a:rPr>
              <a:t>Государственная система, построенная на отказоустойчивых серверных мощностях</a:t>
            </a:r>
          </a:p>
        </p:txBody>
      </p:sp>
      <p:grpSp>
        <p:nvGrpSpPr>
          <p:cNvPr id="27" name="Группа 26"/>
          <p:cNvGrpSpPr/>
          <p:nvPr/>
        </p:nvGrpSpPr>
        <p:grpSpPr>
          <a:xfrm>
            <a:off x="-7791" y="1581196"/>
            <a:ext cx="662867" cy="176212"/>
            <a:chOff x="0" y="5909561"/>
            <a:chExt cx="662867" cy="176212"/>
          </a:xfrm>
        </p:grpSpPr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xmlns="" id="{3804224A-7367-4861-AAED-77848F6DF2C8}"/>
                </a:ext>
              </a:extLst>
            </p:cNvPr>
            <p:cNvSpPr/>
            <p:nvPr/>
          </p:nvSpPr>
          <p:spPr>
            <a:xfrm>
              <a:off x="486655" y="5909561"/>
              <a:ext cx="176212" cy="176212"/>
            </a:xfrm>
            <a:prstGeom prst="ellipse">
              <a:avLst/>
            </a:prstGeom>
            <a:solidFill>
              <a:srgbClr val="00B2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B2BD"/>
                </a:solidFill>
              </a:endParaRPr>
            </a:p>
          </p:txBody>
        </p:sp>
        <p:cxnSp>
          <p:nvCxnSpPr>
            <p:cNvPr id="29" name="Прямая соединительная линия 28">
              <a:extLst>
                <a:ext uri="{FF2B5EF4-FFF2-40B4-BE49-F238E27FC236}">
                  <a16:creationId xmlns:a16="http://schemas.microsoft.com/office/drawing/2014/main" xmlns="" id="{E1471B2B-B3D7-4AEC-AACD-D5E2B1BAC101}"/>
                </a:ext>
              </a:extLst>
            </p:cNvPr>
            <p:cNvCxnSpPr/>
            <p:nvPr/>
          </p:nvCxnSpPr>
          <p:spPr>
            <a:xfrm>
              <a:off x="0" y="5999845"/>
              <a:ext cx="662867" cy="3107"/>
            </a:xfrm>
            <a:prstGeom prst="line">
              <a:avLst/>
            </a:prstGeom>
            <a:ln>
              <a:solidFill>
                <a:srgbClr val="00B2B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Группа 62"/>
          <p:cNvGrpSpPr/>
          <p:nvPr/>
        </p:nvGrpSpPr>
        <p:grpSpPr>
          <a:xfrm>
            <a:off x="-7791" y="1969853"/>
            <a:ext cx="5289654" cy="369332"/>
            <a:chOff x="-7791" y="1969853"/>
            <a:chExt cx="5289654" cy="369332"/>
          </a:xfrm>
        </p:grpSpPr>
        <p:sp>
          <p:nvSpPr>
            <p:cNvPr id="19" name="TextBox 18"/>
            <p:cNvSpPr txBox="1"/>
            <p:nvPr/>
          </p:nvSpPr>
          <p:spPr>
            <a:xfrm>
              <a:off x="753681" y="1969853"/>
              <a:ext cx="45281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defTabSz="685800">
                <a:buClr>
                  <a:srgbClr val="108FAB"/>
                </a:buClr>
                <a:defRPr sz="1000" b="1"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>
                  <a:solidFill>
                    <a:srgbClr val="505C7E"/>
                  </a:solidFill>
                </a:rPr>
                <a:t>«Облачный» сервис (Отсутствие затрат у заказчика на создание и поддержание системы)</a:t>
              </a:r>
            </a:p>
          </p:txBody>
        </p:sp>
        <p:grpSp>
          <p:nvGrpSpPr>
            <p:cNvPr id="30" name="Группа 29"/>
            <p:cNvGrpSpPr/>
            <p:nvPr/>
          </p:nvGrpSpPr>
          <p:grpSpPr>
            <a:xfrm>
              <a:off x="-7791" y="2001061"/>
              <a:ext cx="662867" cy="176212"/>
              <a:chOff x="0" y="5909561"/>
              <a:chExt cx="662867" cy="176212"/>
            </a:xfrm>
          </p:grpSpPr>
          <p:sp>
            <p:nvSpPr>
              <p:cNvPr id="31" name="Овал 30">
                <a:extLst>
                  <a:ext uri="{FF2B5EF4-FFF2-40B4-BE49-F238E27FC236}">
                    <a16:creationId xmlns:a16="http://schemas.microsoft.com/office/drawing/2014/main" xmlns="" id="{3804224A-7367-4861-AAED-77848F6DF2C8}"/>
                  </a:ext>
                </a:extLst>
              </p:cNvPr>
              <p:cNvSpPr/>
              <p:nvPr/>
            </p:nvSpPr>
            <p:spPr>
              <a:xfrm>
                <a:off x="486655" y="5909561"/>
                <a:ext cx="176212" cy="176212"/>
              </a:xfrm>
              <a:prstGeom prst="ellipse">
                <a:avLst/>
              </a:prstGeom>
              <a:solidFill>
                <a:srgbClr val="00B2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00B2BD"/>
                  </a:solidFill>
                </a:endParaRPr>
              </a:p>
            </p:txBody>
          </p:sp>
          <p:cxnSp>
            <p:nvCxnSpPr>
              <p:cNvPr id="32" name="Прямая соединительная линия 31">
                <a:extLst>
                  <a:ext uri="{FF2B5EF4-FFF2-40B4-BE49-F238E27FC236}">
                    <a16:creationId xmlns:a16="http://schemas.microsoft.com/office/drawing/2014/main" xmlns="" id="{E1471B2B-B3D7-4AEC-AACD-D5E2B1BAC101}"/>
                  </a:ext>
                </a:extLst>
              </p:cNvPr>
              <p:cNvCxnSpPr/>
              <p:nvPr/>
            </p:nvCxnSpPr>
            <p:spPr>
              <a:xfrm>
                <a:off x="0" y="5999845"/>
                <a:ext cx="662867" cy="3107"/>
              </a:xfrm>
              <a:prstGeom prst="line">
                <a:avLst/>
              </a:prstGeom>
              <a:ln>
                <a:solidFill>
                  <a:srgbClr val="00B2B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2" name="Группа 61"/>
          <p:cNvGrpSpPr/>
          <p:nvPr/>
        </p:nvGrpSpPr>
        <p:grpSpPr>
          <a:xfrm>
            <a:off x="-7791" y="2399851"/>
            <a:ext cx="5422002" cy="369332"/>
            <a:chOff x="-7791" y="2399851"/>
            <a:chExt cx="5422002" cy="369332"/>
          </a:xfrm>
        </p:grpSpPr>
        <p:sp>
          <p:nvSpPr>
            <p:cNvPr id="20" name="TextBox 19"/>
            <p:cNvSpPr txBox="1"/>
            <p:nvPr/>
          </p:nvSpPr>
          <p:spPr>
            <a:xfrm>
              <a:off x="745611" y="2399851"/>
              <a:ext cx="466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defTabSz="685800">
                <a:buClr>
                  <a:srgbClr val="108FAB"/>
                </a:buClr>
                <a:defRPr sz="1000" b="1"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>
                  <a:solidFill>
                    <a:srgbClr val="505C7E"/>
                  </a:solidFill>
                </a:rPr>
                <a:t>Подключение более 50-ти видов аппаратуры спутниковой навигации</a:t>
              </a:r>
            </a:p>
          </p:txBody>
        </p:sp>
        <p:grpSp>
          <p:nvGrpSpPr>
            <p:cNvPr id="33" name="Группа 32"/>
            <p:cNvGrpSpPr/>
            <p:nvPr/>
          </p:nvGrpSpPr>
          <p:grpSpPr>
            <a:xfrm>
              <a:off x="-7791" y="2425515"/>
              <a:ext cx="662867" cy="176212"/>
              <a:chOff x="0" y="5909561"/>
              <a:chExt cx="662867" cy="176212"/>
            </a:xfrm>
          </p:grpSpPr>
          <p:sp>
            <p:nvSpPr>
              <p:cNvPr id="34" name="Овал 33">
                <a:extLst>
                  <a:ext uri="{FF2B5EF4-FFF2-40B4-BE49-F238E27FC236}">
                    <a16:creationId xmlns:a16="http://schemas.microsoft.com/office/drawing/2014/main" xmlns="" id="{3804224A-7367-4861-AAED-77848F6DF2C8}"/>
                  </a:ext>
                </a:extLst>
              </p:cNvPr>
              <p:cNvSpPr/>
              <p:nvPr/>
            </p:nvSpPr>
            <p:spPr>
              <a:xfrm>
                <a:off x="486655" y="5909561"/>
                <a:ext cx="176212" cy="176212"/>
              </a:xfrm>
              <a:prstGeom prst="ellipse">
                <a:avLst/>
              </a:prstGeom>
              <a:solidFill>
                <a:srgbClr val="00B2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00B2BD"/>
                  </a:solidFill>
                </a:endParaRPr>
              </a:p>
            </p:txBody>
          </p:sp>
          <p:cxnSp>
            <p:nvCxnSpPr>
              <p:cNvPr id="35" name="Прямая соединительная линия 34">
                <a:extLst>
                  <a:ext uri="{FF2B5EF4-FFF2-40B4-BE49-F238E27FC236}">
                    <a16:creationId xmlns:a16="http://schemas.microsoft.com/office/drawing/2014/main" xmlns="" id="{E1471B2B-B3D7-4AEC-AACD-D5E2B1BAC101}"/>
                  </a:ext>
                </a:extLst>
              </p:cNvPr>
              <p:cNvCxnSpPr/>
              <p:nvPr/>
            </p:nvCxnSpPr>
            <p:spPr>
              <a:xfrm>
                <a:off x="0" y="5999845"/>
                <a:ext cx="662867" cy="3107"/>
              </a:xfrm>
              <a:prstGeom prst="line">
                <a:avLst/>
              </a:prstGeom>
              <a:ln>
                <a:solidFill>
                  <a:srgbClr val="00B2B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1" name="Группа 60"/>
          <p:cNvGrpSpPr/>
          <p:nvPr/>
        </p:nvGrpSpPr>
        <p:grpSpPr>
          <a:xfrm>
            <a:off x="-7791" y="2823324"/>
            <a:ext cx="5831074" cy="230832"/>
            <a:chOff x="-7791" y="2823324"/>
            <a:chExt cx="5831074" cy="230832"/>
          </a:xfrm>
        </p:grpSpPr>
        <p:sp>
          <p:nvSpPr>
            <p:cNvPr id="21" name="TextBox 20"/>
            <p:cNvSpPr txBox="1"/>
            <p:nvPr/>
          </p:nvSpPr>
          <p:spPr>
            <a:xfrm>
              <a:off x="745610" y="2823324"/>
              <a:ext cx="507767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defTabSz="685800">
                <a:buClr>
                  <a:srgbClr val="108FAB"/>
                </a:buClr>
                <a:defRPr sz="1000" b="1"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>
                  <a:solidFill>
                    <a:srgbClr val="505C7E"/>
                  </a:solidFill>
                </a:rPr>
                <a:t>Одновременная работа более чем с 2 млн. объектов мониторинга</a:t>
              </a:r>
            </a:p>
          </p:txBody>
        </p:sp>
        <p:grpSp>
          <p:nvGrpSpPr>
            <p:cNvPr id="36" name="Группа 35"/>
            <p:cNvGrpSpPr/>
            <p:nvPr/>
          </p:nvGrpSpPr>
          <p:grpSpPr>
            <a:xfrm>
              <a:off x="-7791" y="2853735"/>
              <a:ext cx="662867" cy="176212"/>
              <a:chOff x="0" y="5909561"/>
              <a:chExt cx="662867" cy="176212"/>
            </a:xfrm>
          </p:grpSpPr>
          <p:sp>
            <p:nvSpPr>
              <p:cNvPr id="37" name="Овал 36">
                <a:extLst>
                  <a:ext uri="{FF2B5EF4-FFF2-40B4-BE49-F238E27FC236}">
                    <a16:creationId xmlns:a16="http://schemas.microsoft.com/office/drawing/2014/main" xmlns="" id="{3804224A-7367-4861-AAED-77848F6DF2C8}"/>
                  </a:ext>
                </a:extLst>
              </p:cNvPr>
              <p:cNvSpPr/>
              <p:nvPr/>
            </p:nvSpPr>
            <p:spPr>
              <a:xfrm>
                <a:off x="486655" y="5909561"/>
                <a:ext cx="176212" cy="176212"/>
              </a:xfrm>
              <a:prstGeom prst="ellipse">
                <a:avLst/>
              </a:prstGeom>
              <a:solidFill>
                <a:srgbClr val="00B2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00B2BD"/>
                  </a:solidFill>
                </a:endParaRPr>
              </a:p>
            </p:txBody>
          </p:sp>
          <p:cxnSp>
            <p:nvCxnSpPr>
              <p:cNvPr id="38" name="Прямая соединительная линия 37">
                <a:extLst>
                  <a:ext uri="{FF2B5EF4-FFF2-40B4-BE49-F238E27FC236}">
                    <a16:creationId xmlns:a16="http://schemas.microsoft.com/office/drawing/2014/main" xmlns="" id="{E1471B2B-B3D7-4AEC-AACD-D5E2B1BAC101}"/>
                  </a:ext>
                </a:extLst>
              </p:cNvPr>
              <p:cNvCxnSpPr/>
              <p:nvPr/>
            </p:nvCxnSpPr>
            <p:spPr>
              <a:xfrm>
                <a:off x="0" y="5999845"/>
                <a:ext cx="662867" cy="3107"/>
              </a:xfrm>
              <a:prstGeom prst="line">
                <a:avLst/>
              </a:prstGeom>
              <a:ln>
                <a:solidFill>
                  <a:srgbClr val="00B2B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0" name="Группа 59"/>
          <p:cNvGrpSpPr/>
          <p:nvPr/>
        </p:nvGrpSpPr>
        <p:grpSpPr>
          <a:xfrm>
            <a:off x="-7791" y="3278428"/>
            <a:ext cx="5289654" cy="230832"/>
            <a:chOff x="-7791" y="3258935"/>
            <a:chExt cx="5289654" cy="230832"/>
          </a:xfrm>
        </p:grpSpPr>
        <p:sp>
          <p:nvSpPr>
            <p:cNvPr id="22" name="TextBox 21"/>
            <p:cNvSpPr txBox="1"/>
            <p:nvPr/>
          </p:nvSpPr>
          <p:spPr>
            <a:xfrm>
              <a:off x="745611" y="3258935"/>
              <a:ext cx="453625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defTabSz="685800">
                <a:buClr>
                  <a:srgbClr val="108FAB"/>
                </a:buClr>
                <a:defRPr sz="1000" b="1"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>
                  <a:solidFill>
                    <a:srgbClr val="505C7E"/>
                  </a:solidFill>
                </a:rPr>
                <a:t>Работа с популярными картографическими сервисами</a:t>
              </a:r>
            </a:p>
          </p:txBody>
        </p:sp>
        <p:grpSp>
          <p:nvGrpSpPr>
            <p:cNvPr id="39" name="Группа 38"/>
            <p:cNvGrpSpPr/>
            <p:nvPr/>
          </p:nvGrpSpPr>
          <p:grpSpPr>
            <a:xfrm>
              <a:off x="-7791" y="3274120"/>
              <a:ext cx="662867" cy="176212"/>
              <a:chOff x="0" y="5909561"/>
              <a:chExt cx="662867" cy="176212"/>
            </a:xfrm>
          </p:grpSpPr>
          <p:sp>
            <p:nvSpPr>
              <p:cNvPr id="40" name="Овал 39">
                <a:extLst>
                  <a:ext uri="{FF2B5EF4-FFF2-40B4-BE49-F238E27FC236}">
                    <a16:creationId xmlns:a16="http://schemas.microsoft.com/office/drawing/2014/main" xmlns="" id="{3804224A-7367-4861-AAED-77848F6DF2C8}"/>
                  </a:ext>
                </a:extLst>
              </p:cNvPr>
              <p:cNvSpPr/>
              <p:nvPr/>
            </p:nvSpPr>
            <p:spPr>
              <a:xfrm>
                <a:off x="486655" y="5909561"/>
                <a:ext cx="176212" cy="176212"/>
              </a:xfrm>
              <a:prstGeom prst="ellipse">
                <a:avLst/>
              </a:prstGeom>
              <a:solidFill>
                <a:srgbClr val="00B2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00B2BD"/>
                  </a:solidFill>
                </a:endParaRPr>
              </a:p>
            </p:txBody>
          </p:sp>
          <p:cxnSp>
            <p:nvCxnSpPr>
              <p:cNvPr id="41" name="Прямая соединительная линия 40">
                <a:extLst>
                  <a:ext uri="{FF2B5EF4-FFF2-40B4-BE49-F238E27FC236}">
                    <a16:creationId xmlns:a16="http://schemas.microsoft.com/office/drawing/2014/main" xmlns="" id="{E1471B2B-B3D7-4AEC-AACD-D5E2B1BAC101}"/>
                  </a:ext>
                </a:extLst>
              </p:cNvPr>
              <p:cNvCxnSpPr/>
              <p:nvPr/>
            </p:nvCxnSpPr>
            <p:spPr>
              <a:xfrm>
                <a:off x="0" y="5999845"/>
                <a:ext cx="662867" cy="3107"/>
              </a:xfrm>
              <a:prstGeom prst="line">
                <a:avLst/>
              </a:prstGeom>
              <a:ln>
                <a:solidFill>
                  <a:srgbClr val="00B2B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9" name="Группа 58"/>
          <p:cNvGrpSpPr/>
          <p:nvPr/>
        </p:nvGrpSpPr>
        <p:grpSpPr>
          <a:xfrm>
            <a:off x="-7791" y="3667947"/>
            <a:ext cx="5289652" cy="369332"/>
            <a:chOff x="-7791" y="3667947"/>
            <a:chExt cx="5289652" cy="369332"/>
          </a:xfrm>
        </p:grpSpPr>
        <p:sp>
          <p:nvSpPr>
            <p:cNvPr id="23" name="TextBox 22"/>
            <p:cNvSpPr txBox="1"/>
            <p:nvPr/>
          </p:nvSpPr>
          <p:spPr>
            <a:xfrm>
              <a:off x="745610" y="3667947"/>
              <a:ext cx="45362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defTabSz="685800">
                <a:buClr>
                  <a:srgbClr val="108FAB"/>
                </a:buClr>
                <a:defRPr sz="1000" b="1"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>
                  <a:solidFill>
                    <a:srgbClr val="505C7E"/>
                  </a:solidFill>
                </a:rPr>
                <a:t>Служба мониторинга работоспособности ИТ инфраструктуры в режиме 24/7</a:t>
              </a:r>
            </a:p>
          </p:txBody>
        </p:sp>
        <p:grpSp>
          <p:nvGrpSpPr>
            <p:cNvPr id="42" name="Группа 41"/>
            <p:cNvGrpSpPr/>
            <p:nvPr/>
          </p:nvGrpSpPr>
          <p:grpSpPr>
            <a:xfrm>
              <a:off x="-7791" y="3691790"/>
              <a:ext cx="662867" cy="176212"/>
              <a:chOff x="0" y="5909561"/>
              <a:chExt cx="662867" cy="176212"/>
            </a:xfrm>
          </p:grpSpPr>
          <p:sp>
            <p:nvSpPr>
              <p:cNvPr id="43" name="Овал 42">
                <a:extLst>
                  <a:ext uri="{FF2B5EF4-FFF2-40B4-BE49-F238E27FC236}">
                    <a16:creationId xmlns:a16="http://schemas.microsoft.com/office/drawing/2014/main" xmlns="" id="{3804224A-7367-4861-AAED-77848F6DF2C8}"/>
                  </a:ext>
                </a:extLst>
              </p:cNvPr>
              <p:cNvSpPr/>
              <p:nvPr/>
            </p:nvSpPr>
            <p:spPr>
              <a:xfrm>
                <a:off x="486655" y="5909561"/>
                <a:ext cx="176212" cy="176212"/>
              </a:xfrm>
              <a:prstGeom prst="ellipse">
                <a:avLst/>
              </a:prstGeom>
              <a:solidFill>
                <a:srgbClr val="00B2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00B2BD"/>
                  </a:solidFill>
                </a:endParaRPr>
              </a:p>
            </p:txBody>
          </p:sp>
          <p:cxnSp>
            <p:nvCxnSpPr>
              <p:cNvPr id="44" name="Прямая соединительная линия 43">
                <a:extLst>
                  <a:ext uri="{FF2B5EF4-FFF2-40B4-BE49-F238E27FC236}">
                    <a16:creationId xmlns:a16="http://schemas.microsoft.com/office/drawing/2014/main" xmlns="" id="{E1471B2B-B3D7-4AEC-AACD-D5E2B1BAC101}"/>
                  </a:ext>
                </a:extLst>
              </p:cNvPr>
              <p:cNvCxnSpPr/>
              <p:nvPr/>
            </p:nvCxnSpPr>
            <p:spPr>
              <a:xfrm>
                <a:off x="0" y="5999845"/>
                <a:ext cx="662867" cy="3107"/>
              </a:xfrm>
              <a:prstGeom prst="line">
                <a:avLst/>
              </a:prstGeom>
              <a:ln>
                <a:solidFill>
                  <a:srgbClr val="00B2B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8" name="Группа 57"/>
          <p:cNvGrpSpPr/>
          <p:nvPr/>
        </p:nvGrpSpPr>
        <p:grpSpPr>
          <a:xfrm>
            <a:off x="-7791" y="4105092"/>
            <a:ext cx="5289652" cy="369332"/>
            <a:chOff x="-7791" y="4105092"/>
            <a:chExt cx="5289652" cy="369332"/>
          </a:xfrm>
        </p:grpSpPr>
        <p:sp>
          <p:nvSpPr>
            <p:cNvPr id="24" name="TextBox 23"/>
            <p:cNvSpPr txBox="1"/>
            <p:nvPr/>
          </p:nvSpPr>
          <p:spPr>
            <a:xfrm>
              <a:off x="745611" y="4105092"/>
              <a:ext cx="45362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buClr>
                  <a:srgbClr val="108FAB"/>
                </a:buClr>
              </a:pPr>
              <a:r>
                <a:rPr lang="ru-RU" sz="900" b="1" dirty="0">
                  <a:solidFill>
                    <a:srgbClr val="505C7E"/>
                  </a:solidFill>
                  <a:cs typeface="Times New Roman" panose="02020603050405020304" pitchFamily="18" charset="0"/>
                </a:rPr>
                <a:t>Абонентский отдел обеспечивающий поддержку пользователей системы по телефону «</a:t>
              </a:r>
              <a:r>
                <a:rPr lang="ru-RU" sz="900" b="1" dirty="0" smtClean="0">
                  <a:solidFill>
                    <a:srgbClr val="505C7E"/>
                  </a:solidFill>
                  <a:cs typeface="Times New Roman" panose="02020603050405020304" pitchFamily="18" charset="0"/>
                </a:rPr>
                <a:t>8-800-350-79-41»</a:t>
              </a:r>
              <a:endParaRPr lang="ru-RU" sz="900" b="1" dirty="0">
                <a:solidFill>
                  <a:srgbClr val="505C7E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45" name="Группа 44"/>
            <p:cNvGrpSpPr/>
            <p:nvPr/>
          </p:nvGrpSpPr>
          <p:grpSpPr>
            <a:xfrm>
              <a:off x="-7791" y="4128981"/>
              <a:ext cx="662867" cy="176212"/>
              <a:chOff x="0" y="5909561"/>
              <a:chExt cx="662867" cy="176212"/>
            </a:xfrm>
          </p:grpSpPr>
          <p:sp>
            <p:nvSpPr>
              <p:cNvPr id="46" name="Овал 45">
                <a:extLst>
                  <a:ext uri="{FF2B5EF4-FFF2-40B4-BE49-F238E27FC236}">
                    <a16:creationId xmlns:a16="http://schemas.microsoft.com/office/drawing/2014/main" xmlns="" id="{3804224A-7367-4861-AAED-77848F6DF2C8}"/>
                  </a:ext>
                </a:extLst>
              </p:cNvPr>
              <p:cNvSpPr/>
              <p:nvPr/>
            </p:nvSpPr>
            <p:spPr>
              <a:xfrm>
                <a:off x="486655" y="5909561"/>
                <a:ext cx="176212" cy="176212"/>
              </a:xfrm>
              <a:prstGeom prst="ellipse">
                <a:avLst/>
              </a:prstGeom>
              <a:solidFill>
                <a:srgbClr val="00B2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00B2BD"/>
                  </a:solidFill>
                </a:endParaRPr>
              </a:p>
            </p:txBody>
          </p:sp>
          <p:cxnSp>
            <p:nvCxnSpPr>
              <p:cNvPr id="47" name="Прямая соединительная линия 46">
                <a:extLst>
                  <a:ext uri="{FF2B5EF4-FFF2-40B4-BE49-F238E27FC236}">
                    <a16:creationId xmlns:a16="http://schemas.microsoft.com/office/drawing/2014/main" xmlns="" id="{E1471B2B-B3D7-4AEC-AACD-D5E2B1BAC101}"/>
                  </a:ext>
                </a:extLst>
              </p:cNvPr>
              <p:cNvCxnSpPr/>
              <p:nvPr/>
            </p:nvCxnSpPr>
            <p:spPr>
              <a:xfrm>
                <a:off x="0" y="5999845"/>
                <a:ext cx="662867" cy="3107"/>
              </a:xfrm>
              <a:prstGeom prst="line">
                <a:avLst/>
              </a:prstGeom>
              <a:ln>
                <a:solidFill>
                  <a:srgbClr val="00B2B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6" name="Прямоугольник 55"/>
          <p:cNvSpPr/>
          <p:nvPr/>
        </p:nvSpPr>
        <p:spPr>
          <a:xfrm>
            <a:off x="0" y="4864100"/>
            <a:ext cx="9144000" cy="279400"/>
          </a:xfrm>
          <a:prstGeom prst="rect">
            <a:avLst/>
          </a:prstGeom>
          <a:solidFill>
            <a:srgbClr val="25B7BC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06547EC-3D21-4659-B878-103F407AC5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3283" y="1357058"/>
            <a:ext cx="1857624" cy="48560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17C7CB7-2432-4EBB-A119-E97BB3CC30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6676" y="48697"/>
            <a:ext cx="1168112" cy="32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8305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lipartix.com/wp-content/uploads/2016/05/Free-truck-clipart-truck-icons-truck-graphic-clipart-2-im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20347" y="1532771"/>
            <a:ext cx="507438" cy="31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31073" y="1513539"/>
            <a:ext cx="649444" cy="4182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55294" y="2031569"/>
            <a:ext cx="14448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" dirty="0">
                <a:solidFill>
                  <a:srgbClr val="505C7E"/>
                </a:solidFill>
                <a:cs typeface="Times New Roman" panose="02020603050405020304" pitchFamily="18" charset="0"/>
              </a:rPr>
              <a:t>Автомобиль с навигационным оборудованием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60465" y="2038019"/>
            <a:ext cx="106792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900">
                <a:cs typeface="Times New Roman" panose="02020603050405020304" pitchFamily="18" charset="0"/>
              </a:defRPr>
            </a:lvl1pPr>
          </a:lstStyle>
          <a:p>
            <a:r>
              <a:rPr lang="ru-RU" sz="700" dirty="0">
                <a:solidFill>
                  <a:srgbClr val="505C7E"/>
                </a:solidFill>
              </a:rPr>
              <a:t>Мобильный </a:t>
            </a:r>
            <a:r>
              <a:rPr lang="ru-RU" sz="700" dirty="0" err="1">
                <a:solidFill>
                  <a:srgbClr val="505C7E"/>
                </a:solidFill>
              </a:rPr>
              <a:t>трекер</a:t>
            </a:r>
            <a:endParaRPr lang="ru-RU" sz="700" dirty="0">
              <a:solidFill>
                <a:srgbClr val="505C7E"/>
              </a:solidFill>
            </a:endParaRPr>
          </a:p>
        </p:txBody>
      </p:sp>
      <p:pic>
        <p:nvPicPr>
          <p:cNvPr id="1028" name="Picture 4" descr="http://www.dirkbansch.com/wp-content/uploads/2011/11/Telecom-Signal-Ic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6697" y="2466539"/>
            <a:ext cx="273896" cy="29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232821" y="2807477"/>
            <a:ext cx="63350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700" dirty="0">
                <a:solidFill>
                  <a:srgbClr val="505C7E"/>
                </a:solidFill>
                <a:cs typeface="Times New Roman" panose="02020603050405020304" pitchFamily="18" charset="0"/>
              </a:rPr>
              <a:t>Сеть </a:t>
            </a:r>
            <a:r>
              <a:rPr lang="en-US" sz="700" dirty="0">
                <a:solidFill>
                  <a:srgbClr val="505C7E"/>
                </a:solidFill>
                <a:cs typeface="Times New Roman" panose="02020603050405020304" pitchFamily="18" charset="0"/>
              </a:rPr>
              <a:t>GSM</a:t>
            </a:r>
            <a:endParaRPr lang="ru-RU" sz="700" dirty="0">
              <a:solidFill>
                <a:srgbClr val="505C7E"/>
              </a:solidFill>
              <a:cs typeface="Times New Roman" panose="02020603050405020304" pitchFamily="18" charset="0"/>
            </a:endParaRPr>
          </a:p>
        </p:txBody>
      </p:sp>
      <p:pic>
        <p:nvPicPr>
          <p:cNvPr id="1030" name="Picture 6" descr="http://www.reidesignsweb.com/wp-content/uploads/2016/07/ServerClub-Dedicated-Hos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4333" y="3110439"/>
            <a:ext cx="276260" cy="24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206093" y="3452004"/>
            <a:ext cx="70884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700" dirty="0">
                <a:solidFill>
                  <a:srgbClr val="505C7E"/>
                </a:solidFill>
                <a:cs typeface="Times New Roman" panose="02020603050405020304" pitchFamily="18" charset="0"/>
              </a:rPr>
              <a:t>АСМ «ЭРА»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12398" y="4029704"/>
            <a:ext cx="508264" cy="34844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79291" y="4490160"/>
            <a:ext cx="63190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dirty="0">
                <a:solidFill>
                  <a:srgbClr val="505C7E"/>
                </a:solidFill>
                <a:cs typeface="Times New Roman" panose="02020603050405020304" pitchFamily="18" charset="0"/>
              </a:rPr>
              <a:t>Оператор</a:t>
            </a:r>
          </a:p>
        </p:txBody>
      </p:sp>
      <p:pic>
        <p:nvPicPr>
          <p:cNvPr id="1034" name="Picture 10" descr="http://sfxtech.co.uk/sfx/wp-content/uploads/2013/07/laptop_tablet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3133" y="4052122"/>
            <a:ext cx="529150" cy="29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416724" y="4486025"/>
            <a:ext cx="130676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700" dirty="0">
                <a:solidFill>
                  <a:srgbClr val="505C7E"/>
                </a:solidFill>
                <a:cs typeface="Times New Roman" panose="02020603050405020304" pitchFamily="18" charset="0"/>
              </a:rPr>
              <a:t>Мобильное приложение</a:t>
            </a:r>
          </a:p>
        </p:txBody>
      </p:sp>
      <p:pic>
        <p:nvPicPr>
          <p:cNvPr id="1036" name="Picture 12" descr="http://carboline.info/wp-content/gallery/about_product/carboline_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477" y="625642"/>
            <a:ext cx="421764" cy="2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vlfin.ru/upload/iblock/eb3/eb37f60f3cb94e83c315d5a3af817f7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9902" y="1473755"/>
            <a:ext cx="490138" cy="50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5489640" y="2043044"/>
            <a:ext cx="130676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dirty="0">
                <a:solidFill>
                  <a:srgbClr val="505C7E"/>
                </a:solidFill>
                <a:cs typeface="Times New Roman" panose="02020603050405020304" pitchFamily="18" charset="0"/>
              </a:rPr>
              <a:t>Мобильное приложение</a:t>
            </a:r>
          </a:p>
        </p:txBody>
      </p:sp>
      <p:pic>
        <p:nvPicPr>
          <p:cNvPr id="2" name="Picture 2" descr="http://www.ameliosoftware.com/wp-content/uploads/2016/01/LOS-integratio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0445" y="4041528"/>
            <a:ext cx="630914" cy="27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5317222" y="4494979"/>
            <a:ext cx="1468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" dirty="0">
                <a:solidFill>
                  <a:srgbClr val="505C7E"/>
                </a:solidFill>
                <a:cs typeface="Times New Roman" panose="02020603050405020304" pitchFamily="18" charset="0"/>
              </a:rPr>
              <a:t>Интеграция с системами заказчика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3233189" y="988451"/>
            <a:ext cx="374582" cy="304565"/>
          </a:xfrm>
          <a:prstGeom prst="straightConnector1">
            <a:avLst/>
          </a:prstGeom>
          <a:ln>
            <a:solidFill>
              <a:srgbClr val="25B7BC">
                <a:alpha val="40000"/>
              </a:srgb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Заголовок 1"/>
          <p:cNvSpPr txBox="1">
            <a:spLocks/>
          </p:cNvSpPr>
          <p:nvPr/>
        </p:nvSpPr>
        <p:spPr>
          <a:xfrm>
            <a:off x="189255" y="11273"/>
            <a:ext cx="1571452" cy="405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lang="ru-RU" sz="1650" b="1" i="0" kern="1200" dirty="0">
                <a:solidFill>
                  <a:srgbClr val="108FAB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ru-RU" sz="1200" dirty="0">
                <a:solidFill>
                  <a:srgbClr val="25B7BC"/>
                </a:solidFill>
                <a:cs typeface="Times New Roman" panose="02020603050405020304" pitchFamily="18" charset="0"/>
              </a:rPr>
              <a:t>Общая схема</a:t>
            </a:r>
            <a:endParaRPr lang="en-US" sz="1200" dirty="0">
              <a:solidFill>
                <a:srgbClr val="25B7BC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39" name="Прямая со стрелкой 38"/>
          <p:cNvCxnSpPr/>
          <p:nvPr/>
        </p:nvCxnSpPr>
        <p:spPr>
          <a:xfrm>
            <a:off x="5473870" y="988451"/>
            <a:ext cx="451674" cy="304565"/>
          </a:xfrm>
          <a:prstGeom prst="straightConnector1">
            <a:avLst/>
          </a:prstGeom>
          <a:ln>
            <a:solidFill>
              <a:srgbClr val="25B7BC">
                <a:alpha val="40000"/>
              </a:srgb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Овал 48"/>
          <p:cNvSpPr/>
          <p:nvPr/>
        </p:nvSpPr>
        <p:spPr>
          <a:xfrm>
            <a:off x="5711913" y="3824810"/>
            <a:ext cx="660346" cy="660346"/>
          </a:xfrm>
          <a:prstGeom prst="ellipse">
            <a:avLst/>
          </a:prstGeom>
          <a:noFill/>
          <a:ln>
            <a:solidFill>
              <a:srgbClr val="25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2747535" y="3824810"/>
            <a:ext cx="660346" cy="660346"/>
          </a:xfrm>
          <a:prstGeom prst="ellipse">
            <a:avLst/>
          </a:prstGeom>
          <a:noFill/>
          <a:ln>
            <a:solidFill>
              <a:srgbClr val="25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4341964" y="2421184"/>
            <a:ext cx="420664" cy="420664"/>
          </a:xfrm>
          <a:prstGeom prst="ellipse">
            <a:avLst/>
          </a:prstGeom>
          <a:noFill/>
          <a:ln>
            <a:solidFill>
              <a:srgbClr val="25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Овал 74"/>
          <p:cNvSpPr/>
          <p:nvPr/>
        </p:nvSpPr>
        <p:spPr>
          <a:xfrm>
            <a:off x="4222123" y="3820302"/>
            <a:ext cx="660346" cy="660346"/>
          </a:xfrm>
          <a:prstGeom prst="ellipse">
            <a:avLst/>
          </a:prstGeom>
          <a:noFill/>
          <a:ln>
            <a:solidFill>
              <a:srgbClr val="25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/>
          <p:cNvSpPr/>
          <p:nvPr/>
        </p:nvSpPr>
        <p:spPr>
          <a:xfrm>
            <a:off x="4311748" y="2990010"/>
            <a:ext cx="481096" cy="481096"/>
          </a:xfrm>
          <a:prstGeom prst="ellipse">
            <a:avLst/>
          </a:prstGeom>
          <a:noFill/>
          <a:ln>
            <a:solidFill>
              <a:srgbClr val="25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/>
          <p:cNvSpPr/>
          <p:nvPr/>
        </p:nvSpPr>
        <p:spPr>
          <a:xfrm>
            <a:off x="5711913" y="1364704"/>
            <a:ext cx="660346" cy="660346"/>
          </a:xfrm>
          <a:prstGeom prst="ellipse">
            <a:avLst/>
          </a:prstGeom>
          <a:noFill/>
          <a:ln>
            <a:solidFill>
              <a:srgbClr val="25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Овал 81"/>
          <p:cNvSpPr/>
          <p:nvPr/>
        </p:nvSpPr>
        <p:spPr>
          <a:xfrm>
            <a:off x="2747535" y="1364704"/>
            <a:ext cx="660346" cy="660346"/>
          </a:xfrm>
          <a:prstGeom prst="ellipse">
            <a:avLst/>
          </a:prstGeom>
          <a:noFill/>
          <a:ln>
            <a:solidFill>
              <a:srgbClr val="25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4222123" y="1360196"/>
            <a:ext cx="660346" cy="660346"/>
          </a:xfrm>
          <a:prstGeom prst="ellipse">
            <a:avLst/>
          </a:prstGeom>
          <a:noFill/>
          <a:ln>
            <a:solidFill>
              <a:srgbClr val="25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9" name="Прямая со стрелкой 88"/>
          <p:cNvCxnSpPr/>
          <p:nvPr/>
        </p:nvCxnSpPr>
        <p:spPr>
          <a:xfrm>
            <a:off x="4549575" y="3617518"/>
            <a:ext cx="0" cy="166317"/>
          </a:xfrm>
          <a:prstGeom prst="straightConnector1">
            <a:avLst/>
          </a:prstGeom>
          <a:ln w="6350">
            <a:solidFill>
              <a:srgbClr val="25B7BC">
                <a:alpha val="4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 стрелкой 96"/>
          <p:cNvCxnSpPr/>
          <p:nvPr/>
        </p:nvCxnSpPr>
        <p:spPr>
          <a:xfrm>
            <a:off x="4549575" y="2219778"/>
            <a:ext cx="0" cy="166317"/>
          </a:xfrm>
          <a:prstGeom prst="straightConnector1">
            <a:avLst/>
          </a:prstGeom>
          <a:ln w="6350">
            <a:solidFill>
              <a:srgbClr val="25B7BC">
                <a:alpha val="4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7" name="Группа 1056"/>
          <p:cNvGrpSpPr/>
          <p:nvPr/>
        </p:nvGrpSpPr>
        <p:grpSpPr>
          <a:xfrm>
            <a:off x="3373451" y="1851997"/>
            <a:ext cx="878622" cy="1931838"/>
            <a:chOff x="3279503" y="1874456"/>
            <a:chExt cx="878622" cy="1931838"/>
          </a:xfrm>
        </p:grpSpPr>
        <p:cxnSp>
          <p:nvCxnSpPr>
            <p:cNvPr id="86" name="Прямая со стрелкой 85"/>
            <p:cNvCxnSpPr/>
            <p:nvPr/>
          </p:nvCxnSpPr>
          <p:spPr>
            <a:xfrm flipH="1">
              <a:off x="3279503" y="3276682"/>
              <a:ext cx="825128" cy="529612"/>
            </a:xfrm>
            <a:prstGeom prst="straightConnector1">
              <a:avLst/>
            </a:prstGeom>
            <a:ln w="6350">
              <a:solidFill>
                <a:srgbClr val="25B7BC">
                  <a:alpha val="40000"/>
                </a:srgb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Прямая со стрелкой 103"/>
            <p:cNvCxnSpPr/>
            <p:nvPr/>
          </p:nvCxnSpPr>
          <p:spPr>
            <a:xfrm flipH="1" flipV="1">
              <a:off x="3491599" y="1874456"/>
              <a:ext cx="666526" cy="517276"/>
            </a:xfrm>
            <a:prstGeom prst="straightConnector1">
              <a:avLst/>
            </a:prstGeom>
            <a:ln w="6350">
              <a:solidFill>
                <a:srgbClr val="25B7BC">
                  <a:alpha val="40000"/>
                </a:srgb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5" name="Группа 1054"/>
          <p:cNvGrpSpPr/>
          <p:nvPr/>
        </p:nvGrpSpPr>
        <p:grpSpPr>
          <a:xfrm flipH="1">
            <a:off x="4851655" y="1851997"/>
            <a:ext cx="878622" cy="1931838"/>
            <a:chOff x="6861257" y="1874456"/>
            <a:chExt cx="878622" cy="1931838"/>
          </a:xfrm>
        </p:grpSpPr>
        <p:cxnSp>
          <p:nvCxnSpPr>
            <p:cNvPr id="111" name="Прямая со стрелкой 110"/>
            <p:cNvCxnSpPr/>
            <p:nvPr/>
          </p:nvCxnSpPr>
          <p:spPr>
            <a:xfrm flipH="1">
              <a:off x="6861257" y="3276682"/>
              <a:ext cx="825128" cy="529612"/>
            </a:xfrm>
            <a:prstGeom prst="straightConnector1">
              <a:avLst/>
            </a:prstGeom>
            <a:ln w="6350">
              <a:solidFill>
                <a:srgbClr val="25B7BC">
                  <a:alpha val="40000"/>
                </a:srgb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Прямая со стрелкой 111"/>
            <p:cNvCxnSpPr/>
            <p:nvPr/>
          </p:nvCxnSpPr>
          <p:spPr>
            <a:xfrm flipH="1" flipV="1">
              <a:off x="7073353" y="1874456"/>
              <a:ext cx="666526" cy="517276"/>
            </a:xfrm>
            <a:prstGeom prst="straightConnector1">
              <a:avLst/>
            </a:prstGeom>
            <a:ln w="6350">
              <a:solidFill>
                <a:srgbClr val="25B7BC">
                  <a:alpha val="40000"/>
                </a:srgb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3490552" y="914095"/>
            <a:ext cx="2027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" dirty="0">
                <a:solidFill>
                  <a:srgbClr val="505C7E"/>
                </a:solidFill>
                <a:cs typeface="Times New Roman" panose="02020603050405020304" pitchFamily="18" charset="0"/>
              </a:rPr>
              <a:t>Глобальные навигационные спутниковые системы</a:t>
            </a:r>
          </a:p>
        </p:txBody>
      </p:sp>
      <p:sp>
        <p:nvSpPr>
          <p:cNvPr id="122" name="Прямоугольник 121"/>
          <p:cNvSpPr/>
          <p:nvPr/>
        </p:nvSpPr>
        <p:spPr>
          <a:xfrm>
            <a:off x="0" y="4864100"/>
            <a:ext cx="9144000" cy="279400"/>
          </a:xfrm>
          <a:prstGeom prst="rect">
            <a:avLst/>
          </a:prstGeom>
          <a:solidFill>
            <a:srgbClr val="25B7BC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4" name="Прямая со стрелкой 123"/>
          <p:cNvCxnSpPr>
            <a:cxnSpLocks/>
          </p:cNvCxnSpPr>
          <p:nvPr/>
        </p:nvCxnSpPr>
        <p:spPr>
          <a:xfrm>
            <a:off x="4549575" y="1068226"/>
            <a:ext cx="0" cy="252604"/>
          </a:xfrm>
          <a:prstGeom prst="straightConnector1">
            <a:avLst/>
          </a:prstGeom>
          <a:ln w="6350">
            <a:solidFill>
              <a:srgbClr val="25B7BC">
                <a:alpha val="40000"/>
              </a:srgb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6" name="Скругленный прямоугольник 1065"/>
          <p:cNvSpPr/>
          <p:nvPr/>
        </p:nvSpPr>
        <p:spPr>
          <a:xfrm>
            <a:off x="3373979" y="589062"/>
            <a:ext cx="2347814" cy="339922"/>
          </a:xfrm>
          <a:prstGeom prst="roundRect">
            <a:avLst>
              <a:gd name="adj" fmla="val 21693"/>
            </a:avLst>
          </a:prstGeom>
          <a:noFill/>
          <a:ln w="6350">
            <a:solidFill>
              <a:srgbClr val="25B7BC">
                <a:alpha val="3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" name="Picture 12" descr="http://carboline.info/wp-content/gallery/about_product/carboline_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1529" y="625642"/>
            <a:ext cx="421764" cy="2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4" name="Picture 12" descr="http://carboline.info/wp-content/gallery/about_product/carboline_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2106" y="625642"/>
            <a:ext cx="421764" cy="2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575BFEDF-DAC0-4D75-A2F2-092FC729586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86676" y="48697"/>
            <a:ext cx="1168112" cy="32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0160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7892" y="2832600"/>
            <a:ext cx="994702" cy="994702"/>
          </a:xfrm>
          <a:prstGeom prst="rect">
            <a:avLst/>
          </a:prstGeom>
        </p:spPr>
      </p:pic>
      <p:pic>
        <p:nvPicPr>
          <p:cNvPr id="38" name="Picture 2" descr="Картинки по запросу иконка топливный ба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8817" y="2837764"/>
            <a:ext cx="992280" cy="99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Картинки по запросу аналитические отчеты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66139" y="2993027"/>
            <a:ext cx="1361044" cy="91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71769" y="830450"/>
            <a:ext cx="1115628" cy="1104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3769062" y="1976129"/>
            <a:ext cx="13083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800" dirty="0">
                <a:solidFill>
                  <a:srgbClr val="505C7E"/>
                </a:solidFill>
                <a:cs typeface="Times New Roman" panose="02020603050405020304" pitchFamily="18" charset="0"/>
              </a:rPr>
              <a:t>Соблюдение </a:t>
            </a:r>
          </a:p>
          <a:p>
            <a:pPr algn="ctr"/>
            <a:r>
              <a:rPr lang="ru-RU" sz="800" dirty="0">
                <a:solidFill>
                  <a:srgbClr val="505C7E"/>
                </a:solidFill>
                <a:cs typeface="Times New Roman" panose="02020603050405020304" pitchFamily="18" charset="0"/>
              </a:rPr>
              <a:t>скоростных режимов</a:t>
            </a:r>
          </a:p>
        </p:txBody>
      </p:sp>
      <p:pic>
        <p:nvPicPr>
          <p:cNvPr id="3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7434" y="814202"/>
            <a:ext cx="1115618" cy="1127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6267603" y="1985996"/>
            <a:ext cx="2215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solidFill>
                  <a:srgbClr val="505C7E"/>
                </a:solidFill>
                <a:cs typeface="Times New Roman" panose="02020603050405020304" pitchFamily="18" charset="0"/>
              </a:rPr>
              <a:t>Маршруты движения, </a:t>
            </a:r>
          </a:p>
          <a:p>
            <a:pPr algn="ctr"/>
            <a:r>
              <a:rPr lang="ru-RU" sz="800" dirty="0">
                <a:solidFill>
                  <a:srgbClr val="505C7E"/>
                </a:solidFill>
                <a:cs typeface="Times New Roman" panose="02020603050405020304" pitchFamily="18" charset="0"/>
              </a:rPr>
              <a:t>места остановок, </a:t>
            </a:r>
          </a:p>
          <a:p>
            <a:pPr algn="ctr"/>
            <a:r>
              <a:rPr lang="ru-RU" sz="800" dirty="0">
                <a:solidFill>
                  <a:srgbClr val="505C7E"/>
                </a:solidFill>
                <a:cs typeface="Times New Roman" panose="02020603050405020304" pitchFamily="18" charset="0"/>
              </a:rPr>
              <a:t>посадки и высадки пассажиров</a:t>
            </a:r>
          </a:p>
        </p:txBody>
      </p:sp>
      <p:pic>
        <p:nvPicPr>
          <p:cNvPr id="32" name="Picture 10" descr="Картинки по запросу местоположение иконка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4017" y="825332"/>
            <a:ext cx="1261882" cy="112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1094015" y="1976154"/>
            <a:ext cx="17283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>
                <a:solidFill>
                  <a:srgbClr val="505C7E"/>
                </a:solidFill>
                <a:cs typeface="Times New Roman" panose="02020603050405020304" pitchFamily="18" charset="0"/>
              </a:rPr>
              <a:t>Местоположение транспорта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48567" y="3877945"/>
            <a:ext cx="199766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800" dirty="0">
                <a:solidFill>
                  <a:srgbClr val="505C7E"/>
                </a:solidFill>
                <a:cs typeface="Times New Roman" panose="02020603050405020304" pitchFamily="18" charset="0"/>
              </a:rPr>
              <a:t>Фиксация параметров работы </a:t>
            </a:r>
          </a:p>
          <a:p>
            <a:pPr algn="ctr"/>
            <a:r>
              <a:rPr lang="ru-RU" sz="800" dirty="0">
                <a:solidFill>
                  <a:srgbClr val="505C7E"/>
                </a:solidFill>
                <a:cs typeface="Times New Roman" panose="02020603050405020304" pitchFamily="18" charset="0"/>
              </a:rPr>
              <a:t>датчиков транспортного средства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760224" y="3867877"/>
            <a:ext cx="14013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800" dirty="0">
                <a:solidFill>
                  <a:srgbClr val="505C7E"/>
                </a:solidFill>
                <a:cs typeface="Times New Roman" panose="02020603050405020304" pitchFamily="18" charset="0"/>
              </a:rPr>
              <a:t>Аналитические отчеты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543174" y="3867877"/>
            <a:ext cx="17764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800" dirty="0">
                <a:solidFill>
                  <a:srgbClr val="505C7E"/>
                </a:solidFill>
                <a:cs typeface="Times New Roman" panose="02020603050405020304" pitchFamily="18" charset="0"/>
              </a:rPr>
              <a:t>Оповещение об отклонениях </a:t>
            </a:r>
          </a:p>
          <a:p>
            <a:pPr algn="ctr"/>
            <a:r>
              <a:rPr lang="ru-RU" sz="800" dirty="0">
                <a:solidFill>
                  <a:srgbClr val="505C7E"/>
                </a:solidFill>
                <a:cs typeface="Times New Roman" panose="02020603050405020304" pitchFamily="18" charset="0"/>
              </a:rPr>
              <a:t>в работе транспорта 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89254" y="11273"/>
            <a:ext cx="6981563" cy="405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lang="ru-RU" sz="1650" b="1" i="0" kern="1200" dirty="0">
                <a:solidFill>
                  <a:srgbClr val="108FAB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ru-RU" sz="1200" dirty="0">
                <a:solidFill>
                  <a:srgbClr val="25B7BC"/>
                </a:solidFill>
                <a:cs typeface="Times New Roman" panose="02020603050405020304" pitchFamily="18" charset="0"/>
              </a:rPr>
              <a:t>Автоматизированная система мониторинга на базе ГАИС «ЭРА-ГЛОНАСС»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0" y="4864100"/>
            <a:ext cx="9144000" cy="279400"/>
          </a:xfrm>
          <a:prstGeom prst="rect">
            <a:avLst/>
          </a:prstGeom>
          <a:solidFill>
            <a:srgbClr val="25B7BC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3076486" y="604891"/>
            <a:ext cx="2803020" cy="4069660"/>
            <a:chOff x="3085032" y="732683"/>
            <a:chExt cx="2803020" cy="3762799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3085032" y="732683"/>
              <a:ext cx="0" cy="3762799"/>
            </a:xfrm>
            <a:prstGeom prst="line">
              <a:avLst/>
            </a:prstGeom>
            <a:ln>
              <a:solidFill>
                <a:srgbClr val="25B7BC">
                  <a:alpha val="2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5888052" y="732683"/>
              <a:ext cx="0" cy="3762799"/>
            </a:xfrm>
            <a:prstGeom prst="line">
              <a:avLst/>
            </a:prstGeom>
            <a:ln>
              <a:solidFill>
                <a:srgbClr val="25B7BC">
                  <a:alpha val="2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Прямая соединительная линия 7"/>
          <p:cNvCxnSpPr/>
          <p:nvPr/>
        </p:nvCxnSpPr>
        <p:spPr>
          <a:xfrm>
            <a:off x="250825" y="2550211"/>
            <a:ext cx="8602618" cy="0"/>
          </a:xfrm>
          <a:prstGeom prst="line">
            <a:avLst/>
          </a:prstGeom>
          <a:ln>
            <a:solidFill>
              <a:srgbClr val="25B7BC">
                <a:alpha val="2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1DBB26BE-6626-48FE-9861-8F81B3527C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86676" y="48697"/>
            <a:ext cx="1168112" cy="32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0630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5187738" y="1385009"/>
            <a:ext cx="3566392" cy="2717409"/>
            <a:chOff x="4611544" y="1059582"/>
            <a:chExt cx="4496960" cy="3426454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611544" y="1059582"/>
              <a:ext cx="4496960" cy="3426454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90435" y="1241310"/>
              <a:ext cx="4146468" cy="2373600"/>
            </a:xfrm>
            <a:prstGeom prst="rect">
              <a:avLst/>
            </a:prstGeom>
          </p:spPr>
        </p:pic>
      </p:grpSp>
      <p:sp>
        <p:nvSpPr>
          <p:cNvPr id="8" name="Заголовок 1"/>
          <p:cNvSpPr txBox="1">
            <a:spLocks/>
          </p:cNvSpPr>
          <p:nvPr/>
        </p:nvSpPr>
        <p:spPr>
          <a:xfrm>
            <a:off x="189255" y="11273"/>
            <a:ext cx="2301026" cy="405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lang="ru-RU" sz="1650" b="1" i="0" kern="1200" dirty="0">
                <a:solidFill>
                  <a:srgbClr val="108FAB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ru-RU" sz="1200" dirty="0">
                <a:solidFill>
                  <a:srgbClr val="25B7BC"/>
                </a:solidFill>
                <a:cs typeface="Times New Roman" panose="02020603050405020304" pitchFamily="18" charset="0"/>
              </a:rPr>
              <a:t>Функции АСМ ЭРА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4864100"/>
            <a:ext cx="9144000" cy="279400"/>
          </a:xfrm>
          <a:prstGeom prst="rect">
            <a:avLst/>
          </a:prstGeom>
          <a:solidFill>
            <a:srgbClr val="25B7BC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3" name="Группа 82"/>
          <p:cNvGrpSpPr/>
          <p:nvPr/>
        </p:nvGrpSpPr>
        <p:grpSpPr>
          <a:xfrm>
            <a:off x="-7791" y="1395057"/>
            <a:ext cx="3797737" cy="230832"/>
            <a:chOff x="-7791" y="1228451"/>
            <a:chExt cx="3797737" cy="230832"/>
          </a:xfrm>
        </p:grpSpPr>
        <p:sp>
          <p:nvSpPr>
            <p:cNvPr id="14" name="TextBox 13"/>
            <p:cNvSpPr txBox="1"/>
            <p:nvPr/>
          </p:nvSpPr>
          <p:spPr>
            <a:xfrm>
              <a:off x="741821" y="1228451"/>
              <a:ext cx="304812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685800">
                <a:spcBef>
                  <a:spcPts val="600"/>
                </a:spcBef>
                <a:spcAft>
                  <a:spcPts val="600"/>
                </a:spcAft>
                <a:buClr>
                  <a:srgbClr val="108FAB"/>
                </a:buClr>
              </a:pPr>
              <a:r>
                <a:rPr lang="ru-RU" altLang="ru-RU" sz="900" b="1" dirty="0">
                  <a:solidFill>
                    <a:srgbClr val="505C7E"/>
                  </a:solidFill>
                  <a:cs typeface="Times New Roman" panose="02020603050405020304" pitchFamily="18" charset="0"/>
                </a:rPr>
                <a:t>Уведомление по событию </a:t>
              </a:r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-7791" y="1250665"/>
              <a:ext cx="662867" cy="176212"/>
              <a:chOff x="0" y="5909561"/>
              <a:chExt cx="662867" cy="176212"/>
            </a:xfrm>
          </p:grpSpPr>
          <p:sp>
            <p:nvSpPr>
              <p:cNvPr id="30" name="Овал 29">
                <a:extLst>
                  <a:ext uri="{FF2B5EF4-FFF2-40B4-BE49-F238E27FC236}">
                    <a16:creationId xmlns:a16="http://schemas.microsoft.com/office/drawing/2014/main" xmlns="" id="{3804224A-7367-4861-AAED-77848F6DF2C8}"/>
                  </a:ext>
                </a:extLst>
              </p:cNvPr>
              <p:cNvSpPr/>
              <p:nvPr/>
            </p:nvSpPr>
            <p:spPr>
              <a:xfrm>
                <a:off x="486655" y="5909561"/>
                <a:ext cx="176212" cy="176212"/>
              </a:xfrm>
              <a:prstGeom prst="ellipse">
                <a:avLst/>
              </a:prstGeom>
              <a:solidFill>
                <a:srgbClr val="00B2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00B2BD"/>
                  </a:solidFill>
                </a:endParaRPr>
              </a:p>
            </p:txBody>
          </p:sp>
          <p:cxnSp>
            <p:nvCxnSpPr>
              <p:cNvPr id="31" name="Прямая соединительная линия 30">
                <a:extLst>
                  <a:ext uri="{FF2B5EF4-FFF2-40B4-BE49-F238E27FC236}">
                    <a16:creationId xmlns:a16="http://schemas.microsoft.com/office/drawing/2014/main" xmlns="" id="{E1471B2B-B3D7-4AEC-AACD-D5E2B1BAC101}"/>
                  </a:ext>
                </a:extLst>
              </p:cNvPr>
              <p:cNvCxnSpPr/>
              <p:nvPr/>
            </p:nvCxnSpPr>
            <p:spPr>
              <a:xfrm>
                <a:off x="0" y="5999845"/>
                <a:ext cx="662867" cy="3107"/>
              </a:xfrm>
              <a:prstGeom prst="line">
                <a:avLst/>
              </a:prstGeom>
              <a:ln>
                <a:solidFill>
                  <a:srgbClr val="00B2B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1" name="Группа 90"/>
          <p:cNvGrpSpPr/>
          <p:nvPr/>
        </p:nvGrpSpPr>
        <p:grpSpPr>
          <a:xfrm>
            <a:off x="-7791" y="1736603"/>
            <a:ext cx="4376590" cy="369332"/>
            <a:chOff x="-7791" y="1736603"/>
            <a:chExt cx="4376590" cy="369332"/>
          </a:xfrm>
        </p:grpSpPr>
        <p:sp>
          <p:nvSpPr>
            <p:cNvPr id="15" name="TextBox 14"/>
            <p:cNvSpPr txBox="1"/>
            <p:nvPr/>
          </p:nvSpPr>
          <p:spPr>
            <a:xfrm>
              <a:off x="754368" y="1736603"/>
              <a:ext cx="36144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685800">
                <a:buClr>
                  <a:srgbClr val="108FAB"/>
                </a:buClr>
              </a:pPr>
              <a:r>
                <a:rPr lang="ru-RU" altLang="ru-RU" sz="900" b="1" dirty="0" err="1">
                  <a:solidFill>
                    <a:srgbClr val="505C7E"/>
                  </a:solidFill>
                  <a:cs typeface="Times New Roman" panose="02020603050405020304" pitchFamily="18" charset="0"/>
                </a:rPr>
                <a:t>Геозоны</a:t>
              </a:r>
              <a:r>
                <a:rPr lang="ru-RU" altLang="ru-RU" sz="900" b="1" dirty="0">
                  <a:solidFill>
                    <a:srgbClr val="505C7E"/>
                  </a:solidFill>
                  <a:cs typeface="Times New Roman" panose="02020603050405020304" pitchFamily="18" charset="0"/>
                </a:rPr>
                <a:t> (в произвольной форме, вдоль маршрута </a:t>
              </a:r>
            </a:p>
            <a:p>
              <a:pPr lvl="0" defTabSz="685800">
                <a:buClr>
                  <a:srgbClr val="108FAB"/>
                </a:buClr>
              </a:pPr>
              <a:r>
                <a:rPr lang="ru-RU" altLang="ru-RU" sz="900" b="1" dirty="0">
                  <a:solidFill>
                    <a:srgbClr val="505C7E"/>
                  </a:solidFill>
                  <a:cs typeface="Times New Roman" panose="02020603050405020304" pitchFamily="18" charset="0"/>
                </a:rPr>
                <a:t>и вокруг точки интереса или выбранного адреса)</a:t>
              </a:r>
            </a:p>
          </p:txBody>
        </p:sp>
        <p:grpSp>
          <p:nvGrpSpPr>
            <p:cNvPr id="32" name="Группа 31"/>
            <p:cNvGrpSpPr/>
            <p:nvPr/>
          </p:nvGrpSpPr>
          <p:grpSpPr>
            <a:xfrm>
              <a:off x="-7791" y="1764826"/>
              <a:ext cx="662867" cy="176212"/>
              <a:chOff x="0" y="5909561"/>
              <a:chExt cx="662867" cy="176212"/>
            </a:xfrm>
          </p:grpSpPr>
          <p:sp>
            <p:nvSpPr>
              <p:cNvPr id="33" name="Овал 32">
                <a:extLst>
                  <a:ext uri="{FF2B5EF4-FFF2-40B4-BE49-F238E27FC236}">
                    <a16:creationId xmlns:a16="http://schemas.microsoft.com/office/drawing/2014/main" xmlns="" id="{3804224A-7367-4861-AAED-77848F6DF2C8}"/>
                  </a:ext>
                </a:extLst>
              </p:cNvPr>
              <p:cNvSpPr/>
              <p:nvPr/>
            </p:nvSpPr>
            <p:spPr>
              <a:xfrm>
                <a:off x="486655" y="5909561"/>
                <a:ext cx="176212" cy="176212"/>
              </a:xfrm>
              <a:prstGeom prst="ellipse">
                <a:avLst/>
              </a:prstGeom>
              <a:solidFill>
                <a:srgbClr val="00B2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00B2BD"/>
                  </a:solidFill>
                </a:endParaRPr>
              </a:p>
            </p:txBody>
          </p:sp>
          <p:cxnSp>
            <p:nvCxnSpPr>
              <p:cNvPr id="34" name="Прямая соединительная линия 33">
                <a:extLst>
                  <a:ext uri="{FF2B5EF4-FFF2-40B4-BE49-F238E27FC236}">
                    <a16:creationId xmlns:a16="http://schemas.microsoft.com/office/drawing/2014/main" xmlns="" id="{E1471B2B-B3D7-4AEC-AACD-D5E2B1BAC101}"/>
                  </a:ext>
                </a:extLst>
              </p:cNvPr>
              <p:cNvCxnSpPr/>
              <p:nvPr/>
            </p:nvCxnSpPr>
            <p:spPr>
              <a:xfrm>
                <a:off x="0" y="5999845"/>
                <a:ext cx="662867" cy="3107"/>
              </a:xfrm>
              <a:prstGeom prst="line">
                <a:avLst/>
              </a:prstGeom>
              <a:ln>
                <a:solidFill>
                  <a:srgbClr val="00B2B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2" name="Группа 91"/>
          <p:cNvGrpSpPr/>
          <p:nvPr/>
        </p:nvGrpSpPr>
        <p:grpSpPr>
          <a:xfrm>
            <a:off x="-7791" y="2103728"/>
            <a:ext cx="4074464" cy="230832"/>
            <a:chOff x="-7791" y="2103728"/>
            <a:chExt cx="4074464" cy="230832"/>
          </a:xfrm>
        </p:grpSpPr>
        <p:sp>
          <p:nvSpPr>
            <p:cNvPr id="16" name="TextBox 15"/>
            <p:cNvSpPr txBox="1"/>
            <p:nvPr/>
          </p:nvSpPr>
          <p:spPr>
            <a:xfrm>
              <a:off x="754368" y="2103728"/>
              <a:ext cx="331230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685800">
                <a:spcBef>
                  <a:spcPts val="600"/>
                </a:spcBef>
                <a:spcAft>
                  <a:spcPts val="600"/>
                </a:spcAft>
                <a:buClr>
                  <a:srgbClr val="108FAB"/>
                </a:buClr>
              </a:pPr>
              <a:r>
                <a:rPr lang="ru-RU" altLang="ru-RU" sz="900" b="1" dirty="0">
                  <a:solidFill>
                    <a:srgbClr val="505C7E"/>
                  </a:solidFill>
                  <a:cs typeface="Times New Roman" panose="02020603050405020304" pitchFamily="18" charset="0"/>
                </a:rPr>
                <a:t>Гибкий конфигуратор отчетов</a:t>
              </a:r>
            </a:p>
          </p:txBody>
        </p:sp>
        <p:grpSp>
          <p:nvGrpSpPr>
            <p:cNvPr id="35" name="Группа 34"/>
            <p:cNvGrpSpPr/>
            <p:nvPr/>
          </p:nvGrpSpPr>
          <p:grpSpPr>
            <a:xfrm>
              <a:off x="-7791" y="2123750"/>
              <a:ext cx="662867" cy="176212"/>
              <a:chOff x="0" y="5909561"/>
              <a:chExt cx="662867" cy="176212"/>
            </a:xfrm>
          </p:grpSpPr>
          <p:sp>
            <p:nvSpPr>
              <p:cNvPr id="36" name="Овал 35">
                <a:extLst>
                  <a:ext uri="{FF2B5EF4-FFF2-40B4-BE49-F238E27FC236}">
                    <a16:creationId xmlns:a16="http://schemas.microsoft.com/office/drawing/2014/main" xmlns="" id="{3804224A-7367-4861-AAED-77848F6DF2C8}"/>
                  </a:ext>
                </a:extLst>
              </p:cNvPr>
              <p:cNvSpPr/>
              <p:nvPr/>
            </p:nvSpPr>
            <p:spPr>
              <a:xfrm>
                <a:off x="486655" y="5909561"/>
                <a:ext cx="176212" cy="176212"/>
              </a:xfrm>
              <a:prstGeom prst="ellipse">
                <a:avLst/>
              </a:prstGeom>
              <a:solidFill>
                <a:srgbClr val="00B2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00B2BD"/>
                  </a:solidFill>
                </a:endParaRPr>
              </a:p>
            </p:txBody>
          </p:sp>
          <p:cxnSp>
            <p:nvCxnSpPr>
              <p:cNvPr id="37" name="Прямая соединительная линия 36">
                <a:extLst>
                  <a:ext uri="{FF2B5EF4-FFF2-40B4-BE49-F238E27FC236}">
                    <a16:creationId xmlns:a16="http://schemas.microsoft.com/office/drawing/2014/main" xmlns="" id="{E1471B2B-B3D7-4AEC-AACD-D5E2B1BAC101}"/>
                  </a:ext>
                </a:extLst>
              </p:cNvPr>
              <p:cNvCxnSpPr/>
              <p:nvPr/>
            </p:nvCxnSpPr>
            <p:spPr>
              <a:xfrm>
                <a:off x="0" y="5999845"/>
                <a:ext cx="662867" cy="3107"/>
              </a:xfrm>
              <a:prstGeom prst="line">
                <a:avLst/>
              </a:prstGeom>
              <a:ln>
                <a:solidFill>
                  <a:srgbClr val="00B2B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5" name="Группа 84"/>
          <p:cNvGrpSpPr/>
          <p:nvPr/>
        </p:nvGrpSpPr>
        <p:grpSpPr>
          <a:xfrm>
            <a:off x="-7791" y="2447269"/>
            <a:ext cx="3692284" cy="230832"/>
            <a:chOff x="-7791" y="2386007"/>
            <a:chExt cx="3692284" cy="230832"/>
          </a:xfrm>
        </p:grpSpPr>
        <p:sp>
          <p:nvSpPr>
            <p:cNvPr id="17" name="TextBox 16"/>
            <p:cNvSpPr txBox="1"/>
            <p:nvPr/>
          </p:nvSpPr>
          <p:spPr>
            <a:xfrm>
              <a:off x="754368" y="2386007"/>
              <a:ext cx="293012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685800">
                <a:spcBef>
                  <a:spcPts val="600"/>
                </a:spcBef>
                <a:spcAft>
                  <a:spcPts val="600"/>
                </a:spcAft>
                <a:buClr>
                  <a:srgbClr val="108FAB"/>
                </a:buClr>
              </a:pPr>
              <a:r>
                <a:rPr lang="ru-RU" altLang="ru-RU" sz="900" b="1" dirty="0">
                  <a:solidFill>
                    <a:srgbClr val="505C7E"/>
                  </a:solidFill>
                  <a:cs typeface="Times New Roman" panose="02020603050405020304" pitchFamily="18" charset="0"/>
                </a:rPr>
                <a:t>Представление данных в виде графиков</a:t>
              </a:r>
            </a:p>
          </p:txBody>
        </p:sp>
        <p:grpSp>
          <p:nvGrpSpPr>
            <p:cNvPr id="38" name="Группа 37"/>
            <p:cNvGrpSpPr/>
            <p:nvPr/>
          </p:nvGrpSpPr>
          <p:grpSpPr>
            <a:xfrm>
              <a:off x="-7791" y="2418694"/>
              <a:ext cx="662867" cy="176212"/>
              <a:chOff x="0" y="5909561"/>
              <a:chExt cx="662867" cy="176212"/>
            </a:xfrm>
          </p:grpSpPr>
          <p:sp>
            <p:nvSpPr>
              <p:cNvPr id="39" name="Овал 38">
                <a:extLst>
                  <a:ext uri="{FF2B5EF4-FFF2-40B4-BE49-F238E27FC236}">
                    <a16:creationId xmlns:a16="http://schemas.microsoft.com/office/drawing/2014/main" xmlns="" id="{3804224A-7367-4861-AAED-77848F6DF2C8}"/>
                  </a:ext>
                </a:extLst>
              </p:cNvPr>
              <p:cNvSpPr/>
              <p:nvPr/>
            </p:nvSpPr>
            <p:spPr>
              <a:xfrm>
                <a:off x="486655" y="5909561"/>
                <a:ext cx="176212" cy="176212"/>
              </a:xfrm>
              <a:prstGeom prst="ellipse">
                <a:avLst/>
              </a:prstGeom>
              <a:solidFill>
                <a:srgbClr val="00B2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00B2BD"/>
                  </a:solidFill>
                </a:endParaRPr>
              </a:p>
            </p:txBody>
          </p:sp>
          <p:cxnSp>
            <p:nvCxnSpPr>
              <p:cNvPr id="40" name="Прямая соединительная линия 39">
                <a:extLst>
                  <a:ext uri="{FF2B5EF4-FFF2-40B4-BE49-F238E27FC236}">
                    <a16:creationId xmlns:a16="http://schemas.microsoft.com/office/drawing/2014/main" xmlns="" id="{E1471B2B-B3D7-4AEC-AACD-D5E2B1BAC101}"/>
                  </a:ext>
                </a:extLst>
              </p:cNvPr>
              <p:cNvCxnSpPr/>
              <p:nvPr/>
            </p:nvCxnSpPr>
            <p:spPr>
              <a:xfrm>
                <a:off x="0" y="5999845"/>
                <a:ext cx="662867" cy="3107"/>
              </a:xfrm>
              <a:prstGeom prst="line">
                <a:avLst/>
              </a:prstGeom>
              <a:ln>
                <a:solidFill>
                  <a:srgbClr val="00B2B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6" name="Группа 85"/>
          <p:cNvGrpSpPr/>
          <p:nvPr/>
        </p:nvGrpSpPr>
        <p:grpSpPr>
          <a:xfrm>
            <a:off x="-7791" y="2813916"/>
            <a:ext cx="4601658" cy="230832"/>
            <a:chOff x="-7791" y="2796204"/>
            <a:chExt cx="4601658" cy="230832"/>
          </a:xfrm>
        </p:grpSpPr>
        <p:sp>
          <p:nvSpPr>
            <p:cNvPr id="18" name="TextBox 17"/>
            <p:cNvSpPr txBox="1"/>
            <p:nvPr/>
          </p:nvSpPr>
          <p:spPr>
            <a:xfrm>
              <a:off x="756206" y="2796204"/>
              <a:ext cx="383766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685800">
                <a:spcBef>
                  <a:spcPts val="600"/>
                </a:spcBef>
                <a:spcAft>
                  <a:spcPts val="600"/>
                </a:spcAft>
                <a:buClr>
                  <a:srgbClr val="108FAB"/>
                </a:buClr>
              </a:pPr>
              <a:r>
                <a:rPr lang="ru-RU" altLang="ru-RU" sz="900" b="1" dirty="0">
                  <a:solidFill>
                    <a:srgbClr val="505C7E"/>
                  </a:solidFill>
                  <a:cs typeface="Times New Roman" panose="02020603050405020304" pitchFamily="18" charset="0"/>
                </a:rPr>
                <a:t>Прокладка маршрутов на основе навигационных карт</a:t>
              </a:r>
            </a:p>
          </p:txBody>
        </p:sp>
        <p:grpSp>
          <p:nvGrpSpPr>
            <p:cNvPr id="41" name="Группа 40"/>
            <p:cNvGrpSpPr/>
            <p:nvPr/>
          </p:nvGrpSpPr>
          <p:grpSpPr>
            <a:xfrm>
              <a:off x="-7791" y="2814725"/>
              <a:ext cx="662867" cy="176212"/>
              <a:chOff x="0" y="5909561"/>
              <a:chExt cx="662867" cy="176212"/>
            </a:xfrm>
          </p:grpSpPr>
          <p:sp>
            <p:nvSpPr>
              <p:cNvPr id="42" name="Овал 41">
                <a:extLst>
                  <a:ext uri="{FF2B5EF4-FFF2-40B4-BE49-F238E27FC236}">
                    <a16:creationId xmlns:a16="http://schemas.microsoft.com/office/drawing/2014/main" xmlns="" id="{3804224A-7367-4861-AAED-77848F6DF2C8}"/>
                  </a:ext>
                </a:extLst>
              </p:cNvPr>
              <p:cNvSpPr/>
              <p:nvPr/>
            </p:nvSpPr>
            <p:spPr>
              <a:xfrm>
                <a:off x="486655" y="5909561"/>
                <a:ext cx="176212" cy="176212"/>
              </a:xfrm>
              <a:prstGeom prst="ellipse">
                <a:avLst/>
              </a:prstGeom>
              <a:solidFill>
                <a:srgbClr val="00B2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00B2BD"/>
                  </a:solidFill>
                </a:endParaRPr>
              </a:p>
            </p:txBody>
          </p:sp>
          <p:cxnSp>
            <p:nvCxnSpPr>
              <p:cNvPr id="43" name="Прямая соединительная линия 42">
                <a:extLst>
                  <a:ext uri="{FF2B5EF4-FFF2-40B4-BE49-F238E27FC236}">
                    <a16:creationId xmlns:a16="http://schemas.microsoft.com/office/drawing/2014/main" xmlns="" id="{E1471B2B-B3D7-4AEC-AACD-D5E2B1BAC101}"/>
                  </a:ext>
                </a:extLst>
              </p:cNvPr>
              <p:cNvCxnSpPr/>
              <p:nvPr/>
            </p:nvCxnSpPr>
            <p:spPr>
              <a:xfrm>
                <a:off x="0" y="5999845"/>
                <a:ext cx="662867" cy="3107"/>
              </a:xfrm>
              <a:prstGeom prst="line">
                <a:avLst/>
              </a:prstGeom>
              <a:ln>
                <a:solidFill>
                  <a:srgbClr val="00B2B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7" name="Группа 86"/>
          <p:cNvGrpSpPr/>
          <p:nvPr/>
        </p:nvGrpSpPr>
        <p:grpSpPr>
          <a:xfrm>
            <a:off x="-7791" y="3168409"/>
            <a:ext cx="4579789" cy="230832"/>
            <a:chOff x="-7791" y="3203753"/>
            <a:chExt cx="4579789" cy="230832"/>
          </a:xfrm>
        </p:grpSpPr>
        <p:sp>
          <p:nvSpPr>
            <p:cNvPr id="19" name="TextBox 18"/>
            <p:cNvSpPr txBox="1"/>
            <p:nvPr/>
          </p:nvSpPr>
          <p:spPr>
            <a:xfrm>
              <a:off x="754367" y="3203753"/>
              <a:ext cx="381763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685800">
                <a:spcBef>
                  <a:spcPts val="600"/>
                </a:spcBef>
                <a:spcAft>
                  <a:spcPts val="600"/>
                </a:spcAft>
                <a:buClr>
                  <a:srgbClr val="108FAB"/>
                </a:buClr>
              </a:pPr>
              <a:r>
                <a:rPr lang="ru-RU" altLang="ru-RU" sz="900" b="1" dirty="0">
                  <a:solidFill>
                    <a:srgbClr val="505C7E"/>
                  </a:solidFill>
                  <a:cs typeface="Times New Roman" panose="02020603050405020304" pitchFamily="18" charset="0"/>
                </a:rPr>
                <a:t>Протоколирование и ведение журнала событий</a:t>
              </a:r>
            </a:p>
          </p:txBody>
        </p:sp>
        <p:grpSp>
          <p:nvGrpSpPr>
            <p:cNvPr id="44" name="Группа 43"/>
            <p:cNvGrpSpPr/>
            <p:nvPr/>
          </p:nvGrpSpPr>
          <p:grpSpPr>
            <a:xfrm>
              <a:off x="-7791" y="3225506"/>
              <a:ext cx="662867" cy="176212"/>
              <a:chOff x="0" y="5909561"/>
              <a:chExt cx="662867" cy="176212"/>
            </a:xfrm>
          </p:grpSpPr>
          <p:sp>
            <p:nvSpPr>
              <p:cNvPr id="45" name="Овал 44">
                <a:extLst>
                  <a:ext uri="{FF2B5EF4-FFF2-40B4-BE49-F238E27FC236}">
                    <a16:creationId xmlns:a16="http://schemas.microsoft.com/office/drawing/2014/main" xmlns="" id="{3804224A-7367-4861-AAED-77848F6DF2C8}"/>
                  </a:ext>
                </a:extLst>
              </p:cNvPr>
              <p:cNvSpPr/>
              <p:nvPr/>
            </p:nvSpPr>
            <p:spPr>
              <a:xfrm>
                <a:off x="486655" y="5909561"/>
                <a:ext cx="176212" cy="176212"/>
              </a:xfrm>
              <a:prstGeom prst="ellipse">
                <a:avLst/>
              </a:prstGeom>
              <a:solidFill>
                <a:srgbClr val="00B2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00B2BD"/>
                  </a:solidFill>
                </a:endParaRPr>
              </a:p>
            </p:txBody>
          </p:sp>
          <p:cxnSp>
            <p:nvCxnSpPr>
              <p:cNvPr id="46" name="Прямая соединительная линия 45">
                <a:extLst>
                  <a:ext uri="{FF2B5EF4-FFF2-40B4-BE49-F238E27FC236}">
                    <a16:creationId xmlns:a16="http://schemas.microsoft.com/office/drawing/2014/main" xmlns="" id="{E1471B2B-B3D7-4AEC-AACD-D5E2B1BAC101}"/>
                  </a:ext>
                </a:extLst>
              </p:cNvPr>
              <p:cNvCxnSpPr/>
              <p:nvPr/>
            </p:nvCxnSpPr>
            <p:spPr>
              <a:xfrm>
                <a:off x="0" y="5999845"/>
                <a:ext cx="662867" cy="3107"/>
              </a:xfrm>
              <a:prstGeom prst="line">
                <a:avLst/>
              </a:prstGeom>
              <a:ln>
                <a:solidFill>
                  <a:srgbClr val="00B2B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8" name="Группа 87"/>
          <p:cNvGrpSpPr/>
          <p:nvPr/>
        </p:nvGrpSpPr>
        <p:grpSpPr>
          <a:xfrm>
            <a:off x="-7791" y="3517219"/>
            <a:ext cx="4579789" cy="230832"/>
            <a:chOff x="-7791" y="3600826"/>
            <a:chExt cx="4579789" cy="230832"/>
          </a:xfrm>
        </p:grpSpPr>
        <p:sp>
          <p:nvSpPr>
            <p:cNvPr id="20" name="TextBox 19"/>
            <p:cNvSpPr txBox="1"/>
            <p:nvPr/>
          </p:nvSpPr>
          <p:spPr>
            <a:xfrm>
              <a:off x="755488" y="3600826"/>
              <a:ext cx="381651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685800">
                <a:spcBef>
                  <a:spcPts val="600"/>
                </a:spcBef>
                <a:spcAft>
                  <a:spcPts val="600"/>
                </a:spcAft>
                <a:buClr>
                  <a:srgbClr val="108FAB"/>
                </a:buClr>
              </a:pPr>
              <a:r>
                <a:rPr lang="ru-RU" altLang="ru-RU" sz="900" b="1" dirty="0">
                  <a:solidFill>
                    <a:srgbClr val="505C7E"/>
                  </a:solidFill>
                  <a:cs typeface="Times New Roman" panose="02020603050405020304" pitchFamily="18" charset="0"/>
                </a:rPr>
                <a:t>Контроль скоростного режима</a:t>
              </a:r>
            </a:p>
          </p:txBody>
        </p:sp>
        <p:grpSp>
          <p:nvGrpSpPr>
            <p:cNvPr id="47" name="Группа 46"/>
            <p:cNvGrpSpPr/>
            <p:nvPr/>
          </p:nvGrpSpPr>
          <p:grpSpPr>
            <a:xfrm>
              <a:off x="-7791" y="3628136"/>
              <a:ext cx="662867" cy="176212"/>
              <a:chOff x="0" y="5909561"/>
              <a:chExt cx="662867" cy="176212"/>
            </a:xfrm>
          </p:grpSpPr>
          <p:sp>
            <p:nvSpPr>
              <p:cNvPr id="48" name="Овал 47">
                <a:extLst>
                  <a:ext uri="{FF2B5EF4-FFF2-40B4-BE49-F238E27FC236}">
                    <a16:creationId xmlns:a16="http://schemas.microsoft.com/office/drawing/2014/main" xmlns="" id="{3804224A-7367-4861-AAED-77848F6DF2C8}"/>
                  </a:ext>
                </a:extLst>
              </p:cNvPr>
              <p:cNvSpPr/>
              <p:nvPr/>
            </p:nvSpPr>
            <p:spPr>
              <a:xfrm>
                <a:off x="486655" y="5909561"/>
                <a:ext cx="176212" cy="176212"/>
              </a:xfrm>
              <a:prstGeom prst="ellipse">
                <a:avLst/>
              </a:prstGeom>
              <a:solidFill>
                <a:srgbClr val="00B2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00B2BD"/>
                  </a:solidFill>
                </a:endParaRPr>
              </a:p>
            </p:txBody>
          </p:sp>
          <p:cxnSp>
            <p:nvCxnSpPr>
              <p:cNvPr id="49" name="Прямая соединительная линия 48">
                <a:extLst>
                  <a:ext uri="{FF2B5EF4-FFF2-40B4-BE49-F238E27FC236}">
                    <a16:creationId xmlns:a16="http://schemas.microsoft.com/office/drawing/2014/main" xmlns="" id="{E1471B2B-B3D7-4AEC-AACD-D5E2B1BAC101}"/>
                  </a:ext>
                </a:extLst>
              </p:cNvPr>
              <p:cNvCxnSpPr/>
              <p:nvPr/>
            </p:nvCxnSpPr>
            <p:spPr>
              <a:xfrm>
                <a:off x="0" y="5999845"/>
                <a:ext cx="662867" cy="3107"/>
              </a:xfrm>
              <a:prstGeom prst="line">
                <a:avLst/>
              </a:prstGeom>
              <a:ln>
                <a:solidFill>
                  <a:srgbClr val="00B2B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2" name="Группа 81"/>
          <p:cNvGrpSpPr/>
          <p:nvPr/>
        </p:nvGrpSpPr>
        <p:grpSpPr>
          <a:xfrm>
            <a:off x="-7791" y="1037135"/>
            <a:ext cx="4219409" cy="230832"/>
            <a:chOff x="-7791" y="747466"/>
            <a:chExt cx="4219409" cy="230832"/>
          </a:xfrm>
        </p:grpSpPr>
        <p:sp>
          <p:nvSpPr>
            <p:cNvPr id="13" name="TextBox 12"/>
            <p:cNvSpPr txBox="1"/>
            <p:nvPr/>
          </p:nvSpPr>
          <p:spPr>
            <a:xfrm>
              <a:off x="741821" y="747466"/>
              <a:ext cx="346979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685800">
                <a:spcBef>
                  <a:spcPts val="600"/>
                </a:spcBef>
                <a:spcAft>
                  <a:spcPts val="600"/>
                </a:spcAft>
                <a:buClr>
                  <a:srgbClr val="108FAB"/>
                </a:buClr>
              </a:pPr>
              <a:r>
                <a:rPr lang="ru-RU" altLang="ru-RU" sz="900" b="1" dirty="0">
                  <a:solidFill>
                    <a:srgbClr val="505C7E"/>
                  </a:solidFill>
                  <a:cs typeface="Times New Roman" panose="02020603050405020304" pitchFamily="18" charset="0"/>
                </a:rPr>
                <a:t>Мониторинг в режиме реального времени</a:t>
              </a:r>
            </a:p>
          </p:txBody>
        </p:sp>
        <p:grpSp>
          <p:nvGrpSpPr>
            <p:cNvPr id="50" name="Группа 49"/>
            <p:cNvGrpSpPr/>
            <p:nvPr/>
          </p:nvGrpSpPr>
          <p:grpSpPr>
            <a:xfrm>
              <a:off x="-7791" y="772591"/>
              <a:ext cx="662867" cy="176212"/>
              <a:chOff x="0" y="5909561"/>
              <a:chExt cx="662867" cy="176212"/>
            </a:xfrm>
          </p:grpSpPr>
          <p:sp>
            <p:nvSpPr>
              <p:cNvPr id="51" name="Овал 50">
                <a:extLst>
                  <a:ext uri="{FF2B5EF4-FFF2-40B4-BE49-F238E27FC236}">
                    <a16:creationId xmlns:a16="http://schemas.microsoft.com/office/drawing/2014/main" xmlns="" id="{3804224A-7367-4861-AAED-77848F6DF2C8}"/>
                  </a:ext>
                </a:extLst>
              </p:cNvPr>
              <p:cNvSpPr/>
              <p:nvPr/>
            </p:nvSpPr>
            <p:spPr>
              <a:xfrm>
                <a:off x="486655" y="5909561"/>
                <a:ext cx="176212" cy="176212"/>
              </a:xfrm>
              <a:prstGeom prst="ellipse">
                <a:avLst/>
              </a:prstGeom>
              <a:solidFill>
                <a:srgbClr val="00B2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00B2BD"/>
                  </a:solidFill>
                </a:endParaRPr>
              </a:p>
            </p:txBody>
          </p:sp>
          <p:cxnSp>
            <p:nvCxnSpPr>
              <p:cNvPr id="52" name="Прямая соединительная линия 51">
                <a:extLst>
                  <a:ext uri="{FF2B5EF4-FFF2-40B4-BE49-F238E27FC236}">
                    <a16:creationId xmlns:a16="http://schemas.microsoft.com/office/drawing/2014/main" xmlns="" id="{E1471B2B-B3D7-4AEC-AACD-D5E2B1BAC101}"/>
                  </a:ext>
                </a:extLst>
              </p:cNvPr>
              <p:cNvCxnSpPr/>
              <p:nvPr/>
            </p:nvCxnSpPr>
            <p:spPr>
              <a:xfrm>
                <a:off x="0" y="5999845"/>
                <a:ext cx="662867" cy="3107"/>
              </a:xfrm>
              <a:prstGeom prst="line">
                <a:avLst/>
              </a:prstGeom>
              <a:ln>
                <a:solidFill>
                  <a:srgbClr val="00B2B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4" name="Группа 83"/>
          <p:cNvGrpSpPr/>
          <p:nvPr/>
        </p:nvGrpSpPr>
        <p:grpSpPr>
          <a:xfrm>
            <a:off x="-7791" y="694724"/>
            <a:ext cx="4579790" cy="369332"/>
            <a:chOff x="-7791" y="386931"/>
            <a:chExt cx="4579790" cy="369332"/>
          </a:xfrm>
        </p:grpSpPr>
        <p:sp>
          <p:nvSpPr>
            <p:cNvPr id="11" name="TextBox 10"/>
            <p:cNvSpPr txBox="1"/>
            <p:nvPr/>
          </p:nvSpPr>
          <p:spPr>
            <a:xfrm>
              <a:off x="734338" y="386931"/>
              <a:ext cx="38376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685800">
                <a:spcBef>
                  <a:spcPts val="600"/>
                </a:spcBef>
                <a:spcAft>
                  <a:spcPts val="600"/>
                </a:spcAft>
                <a:buClr>
                  <a:srgbClr val="108FAB"/>
                </a:buClr>
              </a:pPr>
              <a:r>
                <a:rPr lang="ru-RU" altLang="ru-RU" sz="900" b="1" dirty="0">
                  <a:solidFill>
                    <a:srgbClr val="505C7E"/>
                  </a:solidFill>
                  <a:cs typeface="Times New Roman" panose="02020603050405020304" pitchFamily="18" charset="0"/>
                </a:rPr>
                <a:t>Гибкий интерфейс, ориентированный на отраслевые задачи</a:t>
              </a:r>
            </a:p>
          </p:txBody>
        </p:sp>
        <p:grpSp>
          <p:nvGrpSpPr>
            <p:cNvPr id="53" name="Группа 52"/>
            <p:cNvGrpSpPr/>
            <p:nvPr/>
          </p:nvGrpSpPr>
          <p:grpSpPr>
            <a:xfrm>
              <a:off x="-7791" y="409234"/>
              <a:ext cx="662867" cy="176212"/>
              <a:chOff x="0" y="5909561"/>
              <a:chExt cx="662867" cy="176212"/>
            </a:xfrm>
          </p:grpSpPr>
          <p:sp>
            <p:nvSpPr>
              <p:cNvPr id="54" name="Овал 53">
                <a:extLst>
                  <a:ext uri="{FF2B5EF4-FFF2-40B4-BE49-F238E27FC236}">
                    <a16:creationId xmlns:a16="http://schemas.microsoft.com/office/drawing/2014/main" xmlns="" id="{3804224A-7367-4861-AAED-77848F6DF2C8}"/>
                  </a:ext>
                </a:extLst>
              </p:cNvPr>
              <p:cNvSpPr/>
              <p:nvPr/>
            </p:nvSpPr>
            <p:spPr>
              <a:xfrm>
                <a:off x="486655" y="5909561"/>
                <a:ext cx="176212" cy="176212"/>
              </a:xfrm>
              <a:prstGeom prst="ellipse">
                <a:avLst/>
              </a:prstGeom>
              <a:solidFill>
                <a:srgbClr val="00B2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00B2BD"/>
                  </a:solidFill>
                </a:endParaRPr>
              </a:p>
            </p:txBody>
          </p:sp>
          <p:cxnSp>
            <p:nvCxnSpPr>
              <p:cNvPr id="55" name="Прямая соединительная линия 54">
                <a:extLst>
                  <a:ext uri="{FF2B5EF4-FFF2-40B4-BE49-F238E27FC236}">
                    <a16:creationId xmlns:a16="http://schemas.microsoft.com/office/drawing/2014/main" xmlns="" id="{E1471B2B-B3D7-4AEC-AACD-D5E2B1BAC101}"/>
                  </a:ext>
                </a:extLst>
              </p:cNvPr>
              <p:cNvCxnSpPr/>
              <p:nvPr/>
            </p:nvCxnSpPr>
            <p:spPr>
              <a:xfrm>
                <a:off x="0" y="5999845"/>
                <a:ext cx="662867" cy="3107"/>
              </a:xfrm>
              <a:prstGeom prst="line">
                <a:avLst/>
              </a:prstGeom>
              <a:ln>
                <a:solidFill>
                  <a:srgbClr val="00B2B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9" name="Группа 88"/>
          <p:cNvGrpSpPr/>
          <p:nvPr/>
        </p:nvGrpSpPr>
        <p:grpSpPr>
          <a:xfrm>
            <a:off x="-7791" y="3871586"/>
            <a:ext cx="4219409" cy="230832"/>
            <a:chOff x="-7791" y="4012481"/>
            <a:chExt cx="4219409" cy="230832"/>
          </a:xfrm>
        </p:grpSpPr>
        <p:sp>
          <p:nvSpPr>
            <p:cNvPr id="21" name="TextBox 20"/>
            <p:cNvSpPr txBox="1"/>
            <p:nvPr/>
          </p:nvSpPr>
          <p:spPr>
            <a:xfrm>
              <a:off x="754368" y="4012481"/>
              <a:ext cx="345725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685800">
                <a:spcBef>
                  <a:spcPts val="600"/>
                </a:spcBef>
                <a:spcAft>
                  <a:spcPts val="600"/>
                </a:spcAft>
                <a:buClr>
                  <a:srgbClr val="108FAB"/>
                </a:buClr>
              </a:pPr>
              <a:r>
                <a:rPr lang="ru-RU" altLang="ru-RU" sz="900" b="1" dirty="0">
                  <a:solidFill>
                    <a:srgbClr val="505C7E"/>
                  </a:solidFill>
                  <a:cs typeface="Times New Roman" panose="02020603050405020304" pitchFamily="18" charset="0"/>
                </a:rPr>
                <a:t>Работа с датчиками транспортного средства</a:t>
              </a:r>
            </a:p>
          </p:txBody>
        </p:sp>
        <p:grpSp>
          <p:nvGrpSpPr>
            <p:cNvPr id="57" name="Группа 56"/>
            <p:cNvGrpSpPr/>
            <p:nvPr/>
          </p:nvGrpSpPr>
          <p:grpSpPr>
            <a:xfrm>
              <a:off x="-7791" y="4040803"/>
              <a:ext cx="662867" cy="176212"/>
              <a:chOff x="0" y="5909561"/>
              <a:chExt cx="662867" cy="176212"/>
            </a:xfrm>
          </p:grpSpPr>
          <p:sp>
            <p:nvSpPr>
              <p:cNvPr id="58" name="Овал 57">
                <a:extLst>
                  <a:ext uri="{FF2B5EF4-FFF2-40B4-BE49-F238E27FC236}">
                    <a16:creationId xmlns:a16="http://schemas.microsoft.com/office/drawing/2014/main" xmlns="" id="{3804224A-7367-4861-AAED-77848F6DF2C8}"/>
                  </a:ext>
                </a:extLst>
              </p:cNvPr>
              <p:cNvSpPr/>
              <p:nvPr/>
            </p:nvSpPr>
            <p:spPr>
              <a:xfrm>
                <a:off x="486655" y="5909561"/>
                <a:ext cx="176212" cy="176212"/>
              </a:xfrm>
              <a:prstGeom prst="ellipse">
                <a:avLst/>
              </a:prstGeom>
              <a:solidFill>
                <a:srgbClr val="00B2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00B2BD"/>
                  </a:solidFill>
                </a:endParaRPr>
              </a:p>
            </p:txBody>
          </p:sp>
          <p:cxnSp>
            <p:nvCxnSpPr>
              <p:cNvPr id="59" name="Прямая соединительная линия 58">
                <a:extLst>
                  <a:ext uri="{FF2B5EF4-FFF2-40B4-BE49-F238E27FC236}">
                    <a16:creationId xmlns:a16="http://schemas.microsoft.com/office/drawing/2014/main" xmlns="" id="{E1471B2B-B3D7-4AEC-AACD-D5E2B1BAC101}"/>
                  </a:ext>
                </a:extLst>
              </p:cNvPr>
              <p:cNvCxnSpPr/>
              <p:nvPr/>
            </p:nvCxnSpPr>
            <p:spPr>
              <a:xfrm>
                <a:off x="0" y="5999845"/>
                <a:ext cx="662867" cy="3107"/>
              </a:xfrm>
              <a:prstGeom prst="line">
                <a:avLst/>
              </a:prstGeom>
              <a:ln>
                <a:solidFill>
                  <a:srgbClr val="00B2B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0" name="Группа 89"/>
          <p:cNvGrpSpPr/>
          <p:nvPr/>
        </p:nvGrpSpPr>
        <p:grpSpPr>
          <a:xfrm>
            <a:off x="-7791" y="4231734"/>
            <a:ext cx="4219410" cy="230832"/>
            <a:chOff x="-7791" y="4416313"/>
            <a:chExt cx="4219410" cy="230832"/>
          </a:xfrm>
        </p:grpSpPr>
        <p:sp>
          <p:nvSpPr>
            <p:cNvPr id="22" name="TextBox 21"/>
            <p:cNvSpPr txBox="1"/>
            <p:nvPr/>
          </p:nvSpPr>
          <p:spPr>
            <a:xfrm>
              <a:off x="754368" y="4416313"/>
              <a:ext cx="345725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685800">
                <a:spcBef>
                  <a:spcPts val="600"/>
                </a:spcBef>
                <a:spcAft>
                  <a:spcPts val="600"/>
                </a:spcAft>
                <a:buClr>
                  <a:srgbClr val="108FAB"/>
                </a:buClr>
              </a:pPr>
              <a:r>
                <a:rPr lang="ru-RU" altLang="ru-RU" sz="900" b="1" dirty="0">
                  <a:solidFill>
                    <a:srgbClr val="505C7E"/>
                  </a:solidFill>
                  <a:cs typeface="Times New Roman" panose="02020603050405020304" pitchFamily="18" charset="0"/>
                </a:rPr>
                <a:t>Учет реального и нормативного расхода топлива</a:t>
              </a:r>
            </a:p>
          </p:txBody>
        </p:sp>
        <p:grpSp>
          <p:nvGrpSpPr>
            <p:cNvPr id="69" name="Группа 68"/>
            <p:cNvGrpSpPr/>
            <p:nvPr/>
          </p:nvGrpSpPr>
          <p:grpSpPr>
            <a:xfrm>
              <a:off x="-7791" y="4443623"/>
              <a:ext cx="662867" cy="176212"/>
              <a:chOff x="0" y="5909561"/>
              <a:chExt cx="662867" cy="176212"/>
            </a:xfrm>
          </p:grpSpPr>
          <p:sp>
            <p:nvSpPr>
              <p:cNvPr id="70" name="Овал 69">
                <a:extLst>
                  <a:ext uri="{FF2B5EF4-FFF2-40B4-BE49-F238E27FC236}">
                    <a16:creationId xmlns:a16="http://schemas.microsoft.com/office/drawing/2014/main" xmlns="" id="{3804224A-7367-4861-AAED-77848F6DF2C8}"/>
                  </a:ext>
                </a:extLst>
              </p:cNvPr>
              <p:cNvSpPr/>
              <p:nvPr/>
            </p:nvSpPr>
            <p:spPr>
              <a:xfrm>
                <a:off x="486655" y="5909561"/>
                <a:ext cx="176212" cy="176212"/>
              </a:xfrm>
              <a:prstGeom prst="ellipse">
                <a:avLst/>
              </a:prstGeom>
              <a:solidFill>
                <a:srgbClr val="00B2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00B2BD"/>
                  </a:solidFill>
                </a:endParaRPr>
              </a:p>
            </p:txBody>
          </p:sp>
          <p:cxnSp>
            <p:nvCxnSpPr>
              <p:cNvPr id="71" name="Прямая соединительная линия 70">
                <a:extLst>
                  <a:ext uri="{FF2B5EF4-FFF2-40B4-BE49-F238E27FC236}">
                    <a16:creationId xmlns:a16="http://schemas.microsoft.com/office/drawing/2014/main" xmlns="" id="{E1471B2B-B3D7-4AEC-AACD-D5E2B1BAC101}"/>
                  </a:ext>
                </a:extLst>
              </p:cNvPr>
              <p:cNvCxnSpPr/>
              <p:nvPr/>
            </p:nvCxnSpPr>
            <p:spPr>
              <a:xfrm>
                <a:off x="0" y="5999845"/>
                <a:ext cx="662867" cy="3107"/>
              </a:xfrm>
              <a:prstGeom prst="line">
                <a:avLst/>
              </a:prstGeom>
              <a:ln>
                <a:solidFill>
                  <a:srgbClr val="00B2B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7E2EE091-372B-490B-976C-9B14269CC2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676" y="48697"/>
            <a:ext cx="1168112" cy="32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8601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39728" y="699247"/>
            <a:ext cx="4001844" cy="1758203"/>
          </a:xfrm>
          <a:prstGeom prst="rect">
            <a:avLst/>
          </a:prstGeom>
          <a:ln>
            <a:solidFill>
              <a:srgbClr val="00B2BD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723221" y="3245051"/>
            <a:ext cx="3125681" cy="600164"/>
          </a:xfrm>
          <a:prstGeom prst="rect">
            <a:avLst/>
          </a:prstGeom>
          <a:noFill/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505C7E"/>
                </a:solidFill>
                <a:cs typeface="Times New Roman" panose="02020603050405020304" pitchFamily="18" charset="0"/>
              </a:rPr>
              <a:t>Поддерживается возможность приема навигационной информации от более чем пятидесяти видов оборудования. </a:t>
            </a: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189254" y="11273"/>
            <a:ext cx="3227711" cy="405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lang="ru-RU" sz="1650" b="1" i="0" kern="1200" dirty="0">
                <a:solidFill>
                  <a:srgbClr val="108FAB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ru-RU" sz="1200" dirty="0">
                <a:solidFill>
                  <a:srgbClr val="25B7BC"/>
                </a:solidFill>
                <a:cs typeface="Times New Roman" panose="02020603050405020304" pitchFamily="18" charset="0"/>
              </a:rPr>
              <a:t>Масштабируемость АСМ ЭРА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23221" y="1037248"/>
            <a:ext cx="3730446" cy="1277273"/>
          </a:xfrm>
          <a:prstGeom prst="rect">
            <a:avLst/>
          </a:prstGeom>
          <a:noFill/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505C7E"/>
                </a:solidFill>
                <a:cs typeface="Times New Roman" panose="02020603050405020304" pitchFamily="18" charset="0"/>
              </a:rPr>
              <a:t>Обеспечение возможности надежного бесперебойного выполнения всех своих функций в условиях увеличения числа подключений до 2 000 000 объектов контроля, что позволяет использовать систему для построения высоконагруженных навигационно-информационных систем.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0" y="4864100"/>
            <a:ext cx="9144000" cy="279400"/>
          </a:xfrm>
          <a:prstGeom prst="rect">
            <a:avLst/>
          </a:prstGeom>
          <a:solidFill>
            <a:srgbClr val="25B7BC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4" name="Picture 10" descr="https://navitel.ru/ru/monitoring/res/images/mondevice/omnicomm/preview-omnicomm_opti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5616" y="2824989"/>
            <a:ext cx="416166" cy="27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navitel.ru/ru/monitoring/res/images/mondevice/scout-open/preview-scoutope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91950" y="2761044"/>
            <a:ext cx="317176" cy="37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Группа 18"/>
          <p:cNvGrpSpPr/>
          <p:nvPr/>
        </p:nvGrpSpPr>
        <p:grpSpPr>
          <a:xfrm>
            <a:off x="4634987" y="2655386"/>
            <a:ext cx="589665" cy="589665"/>
            <a:chOff x="4460126" y="2578391"/>
            <a:chExt cx="589665" cy="589665"/>
          </a:xfrm>
        </p:grpSpPr>
        <p:pic>
          <p:nvPicPr>
            <p:cNvPr id="1026" name="Picture 2" descr="https://navitel.ru/ru/monitoring/res/images/mondevice/agent/preview-agent_brown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1946" y="2730587"/>
              <a:ext cx="526024" cy="296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Овал 31"/>
            <p:cNvSpPr/>
            <p:nvPr/>
          </p:nvSpPr>
          <p:spPr>
            <a:xfrm>
              <a:off x="4460126" y="2578391"/>
              <a:ext cx="589665" cy="589665"/>
            </a:xfrm>
            <a:prstGeom prst="ellipse">
              <a:avLst/>
            </a:prstGeom>
            <a:noFill/>
            <a:ln>
              <a:solidFill>
                <a:srgbClr val="25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5280857" y="2655386"/>
            <a:ext cx="589665" cy="589665"/>
            <a:chOff x="5191544" y="2578391"/>
            <a:chExt cx="589665" cy="589665"/>
          </a:xfrm>
        </p:grpSpPr>
        <p:pic>
          <p:nvPicPr>
            <p:cNvPr id="1028" name="Picture 4" descr="https://navitel.ru/ru/monitoring/res/images/mondevice/azimut/preview-azimut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3148" y="2740981"/>
              <a:ext cx="386456" cy="276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Овал 33"/>
            <p:cNvSpPr/>
            <p:nvPr/>
          </p:nvSpPr>
          <p:spPr>
            <a:xfrm>
              <a:off x="5191544" y="2578391"/>
              <a:ext cx="589665" cy="589665"/>
            </a:xfrm>
            <a:prstGeom prst="ellipse">
              <a:avLst/>
            </a:prstGeom>
            <a:noFill/>
            <a:ln>
              <a:solidFill>
                <a:srgbClr val="25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5928376" y="2655386"/>
            <a:ext cx="589665" cy="589665"/>
            <a:chOff x="5922962" y="2578391"/>
            <a:chExt cx="589665" cy="589665"/>
          </a:xfrm>
        </p:grpSpPr>
        <p:pic>
          <p:nvPicPr>
            <p:cNvPr id="1030" name="Picture 6" descr="https://navitel.ru/ru/monitoring/res/images/mondevice/preview-fort112-ex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8131" y="2729425"/>
              <a:ext cx="479326" cy="287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Овал 34"/>
            <p:cNvSpPr/>
            <p:nvPr/>
          </p:nvSpPr>
          <p:spPr>
            <a:xfrm>
              <a:off x="5922962" y="2578391"/>
              <a:ext cx="589665" cy="589665"/>
            </a:xfrm>
            <a:prstGeom prst="ellipse">
              <a:avLst/>
            </a:prstGeom>
            <a:noFill/>
            <a:ln>
              <a:solidFill>
                <a:srgbClr val="25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560564" y="2655386"/>
            <a:ext cx="600934" cy="589665"/>
            <a:chOff x="6822039" y="2578391"/>
            <a:chExt cx="600934" cy="589665"/>
          </a:xfrm>
        </p:grpSpPr>
        <p:pic>
          <p:nvPicPr>
            <p:cNvPr id="1032" name="Picture 8" descr="https://navitel.ru/ru/monitoring/res/images/mondevice/galileo-sky/preview-galileo-sky-glonass-gps-v-2-3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2039" y="2708153"/>
              <a:ext cx="590406" cy="354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Овал 35"/>
            <p:cNvSpPr/>
            <p:nvPr/>
          </p:nvSpPr>
          <p:spPr>
            <a:xfrm>
              <a:off x="6833308" y="2578391"/>
              <a:ext cx="589665" cy="589665"/>
            </a:xfrm>
            <a:prstGeom prst="ellipse">
              <a:avLst/>
            </a:prstGeom>
            <a:noFill/>
            <a:ln>
              <a:solidFill>
                <a:srgbClr val="25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7" name="Овал 36"/>
          <p:cNvSpPr/>
          <p:nvPr/>
        </p:nvSpPr>
        <p:spPr>
          <a:xfrm>
            <a:off x="7216604" y="2655386"/>
            <a:ext cx="589665" cy="589665"/>
          </a:xfrm>
          <a:prstGeom prst="ellipse">
            <a:avLst/>
          </a:prstGeom>
          <a:noFill/>
          <a:ln>
            <a:solidFill>
              <a:srgbClr val="25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7855706" y="2655386"/>
            <a:ext cx="589665" cy="589665"/>
          </a:xfrm>
          <a:prstGeom prst="ellipse">
            <a:avLst/>
          </a:prstGeom>
          <a:noFill/>
          <a:ln>
            <a:solidFill>
              <a:srgbClr val="25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44" name="Picture 20" descr="https://navitel.ru/ru/monitoring/res/images/mondevice/teltonika/preview-teltonika-fm101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146" y="3395738"/>
            <a:ext cx="545158" cy="4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navitel.ru/ru/monitoring/res/images/mondevice/taxorus/preview-shtrih-taxorus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7599" y="3413626"/>
            <a:ext cx="545878" cy="347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Группа 19"/>
          <p:cNvGrpSpPr/>
          <p:nvPr/>
        </p:nvGrpSpPr>
        <p:grpSpPr>
          <a:xfrm>
            <a:off x="4634987" y="3300455"/>
            <a:ext cx="589665" cy="589665"/>
            <a:chOff x="4460126" y="3223460"/>
            <a:chExt cx="589665" cy="589665"/>
          </a:xfrm>
        </p:grpSpPr>
        <p:pic>
          <p:nvPicPr>
            <p:cNvPr id="1058" name="Picture 34" descr="https://navitel.ru/ru/monitoring/res/images/mondevice/autofon/preview-autofon-s-mayak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1946" y="3353260"/>
              <a:ext cx="526024" cy="349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Овал 38"/>
            <p:cNvSpPr/>
            <p:nvPr/>
          </p:nvSpPr>
          <p:spPr>
            <a:xfrm>
              <a:off x="4460126" y="3223460"/>
              <a:ext cx="589665" cy="589665"/>
            </a:xfrm>
            <a:prstGeom prst="ellipse">
              <a:avLst/>
            </a:prstGeom>
            <a:noFill/>
            <a:ln>
              <a:solidFill>
                <a:srgbClr val="25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5280857" y="3300455"/>
            <a:ext cx="589665" cy="589665"/>
            <a:chOff x="5191544" y="3223460"/>
            <a:chExt cx="589665" cy="589665"/>
          </a:xfrm>
        </p:grpSpPr>
        <p:pic>
          <p:nvPicPr>
            <p:cNvPr id="1038" name="Picture 14" descr="https://navitel.ru/ru/monitoring/res/images/mondevice/teltonika/preview-teltonika-fm1100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9867" y="3351391"/>
              <a:ext cx="410488" cy="319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Овал 39"/>
            <p:cNvSpPr/>
            <p:nvPr/>
          </p:nvSpPr>
          <p:spPr>
            <a:xfrm>
              <a:off x="5191544" y="3223460"/>
              <a:ext cx="589665" cy="589665"/>
            </a:xfrm>
            <a:prstGeom prst="ellipse">
              <a:avLst/>
            </a:prstGeom>
            <a:noFill/>
            <a:ln>
              <a:solidFill>
                <a:srgbClr val="25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5925772" y="3300455"/>
            <a:ext cx="589665" cy="589665"/>
            <a:chOff x="5922962" y="3223460"/>
            <a:chExt cx="589665" cy="589665"/>
          </a:xfrm>
        </p:grpSpPr>
        <p:pic>
          <p:nvPicPr>
            <p:cNvPr id="1040" name="Picture 16" descr="https://navitel.ru/ru/monitoring/res/images/mondevice/voyager/preview-voyager-2n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2938" y="3311620"/>
              <a:ext cx="430838" cy="378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Овал 40"/>
            <p:cNvSpPr/>
            <p:nvPr/>
          </p:nvSpPr>
          <p:spPr>
            <a:xfrm>
              <a:off x="5922962" y="3223460"/>
              <a:ext cx="589665" cy="589665"/>
            </a:xfrm>
            <a:prstGeom prst="ellipse">
              <a:avLst/>
            </a:prstGeom>
            <a:noFill/>
            <a:ln>
              <a:solidFill>
                <a:srgbClr val="25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6572737" y="3300455"/>
            <a:ext cx="589665" cy="589665"/>
            <a:chOff x="6833308" y="3223460"/>
            <a:chExt cx="589665" cy="589665"/>
          </a:xfrm>
        </p:grpSpPr>
        <p:pic>
          <p:nvPicPr>
            <p:cNvPr id="1042" name="Picture 18" descr="https://navitel.ru/ru/monitoring/res/images/mondevice/teltonika/preview-teltonika-gh1202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4042" y="3310965"/>
              <a:ext cx="568403" cy="410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Овал 41"/>
            <p:cNvSpPr/>
            <p:nvPr/>
          </p:nvSpPr>
          <p:spPr>
            <a:xfrm>
              <a:off x="6833308" y="3223460"/>
              <a:ext cx="589665" cy="589665"/>
            </a:xfrm>
            <a:prstGeom prst="ellipse">
              <a:avLst/>
            </a:prstGeom>
            <a:noFill/>
            <a:ln>
              <a:solidFill>
                <a:srgbClr val="25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3" name="Овал 42"/>
          <p:cNvSpPr/>
          <p:nvPr/>
        </p:nvSpPr>
        <p:spPr>
          <a:xfrm>
            <a:off x="7216604" y="3300455"/>
            <a:ext cx="589665" cy="589665"/>
          </a:xfrm>
          <a:prstGeom prst="ellipse">
            <a:avLst/>
          </a:prstGeom>
          <a:noFill/>
          <a:ln>
            <a:solidFill>
              <a:srgbClr val="25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7855706" y="3300455"/>
            <a:ext cx="589665" cy="589665"/>
          </a:xfrm>
          <a:prstGeom prst="ellipse">
            <a:avLst/>
          </a:prstGeom>
          <a:noFill/>
          <a:ln>
            <a:solidFill>
              <a:srgbClr val="25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56" name="Picture 32" descr="https://navitel.ru/ru/monitoring/res/images/mondevice/meitrack/preview-metrack-t3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91090" y="4011348"/>
            <a:ext cx="440692" cy="440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navitel.ru/ru/monitoring/res/images/mondevice/preview-ags-lite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4580" y="4099648"/>
            <a:ext cx="391916" cy="316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Группа 20"/>
          <p:cNvGrpSpPr/>
          <p:nvPr/>
        </p:nvGrpSpPr>
        <p:grpSpPr>
          <a:xfrm>
            <a:off x="4634987" y="3947129"/>
            <a:ext cx="589665" cy="589665"/>
            <a:chOff x="4460126" y="3870134"/>
            <a:chExt cx="589665" cy="589665"/>
          </a:xfrm>
        </p:grpSpPr>
        <p:pic>
          <p:nvPicPr>
            <p:cNvPr id="1048" name="Picture 24" descr="https://navitel.ru/ru/monitoring/res/images/mondevice/glonass-storog/preview-storog.jp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1946" y="3986124"/>
              <a:ext cx="526024" cy="394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Овал 44"/>
            <p:cNvSpPr/>
            <p:nvPr/>
          </p:nvSpPr>
          <p:spPr>
            <a:xfrm>
              <a:off x="4460126" y="3870134"/>
              <a:ext cx="589665" cy="589665"/>
            </a:xfrm>
            <a:prstGeom prst="ellipse">
              <a:avLst/>
            </a:prstGeom>
            <a:noFill/>
            <a:ln>
              <a:solidFill>
                <a:srgbClr val="25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5280857" y="3947129"/>
            <a:ext cx="589665" cy="589665"/>
            <a:chOff x="5191544" y="3870134"/>
            <a:chExt cx="589665" cy="589665"/>
          </a:xfrm>
        </p:grpSpPr>
        <p:pic>
          <p:nvPicPr>
            <p:cNvPr id="1050" name="Picture 26" descr="https://navitel.ru/ru/monitoring/res/images/mondevice/stabliner/preview-stab-liner-100.pn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4308" y="4033411"/>
              <a:ext cx="477784" cy="310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Овал 45"/>
            <p:cNvSpPr/>
            <p:nvPr/>
          </p:nvSpPr>
          <p:spPr>
            <a:xfrm>
              <a:off x="5191544" y="3870134"/>
              <a:ext cx="589665" cy="589665"/>
            </a:xfrm>
            <a:prstGeom prst="ellipse">
              <a:avLst/>
            </a:prstGeom>
            <a:noFill/>
            <a:ln>
              <a:solidFill>
                <a:srgbClr val="25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5925772" y="3947129"/>
            <a:ext cx="589665" cy="589665"/>
            <a:chOff x="5922962" y="3870134"/>
            <a:chExt cx="589665" cy="589665"/>
          </a:xfrm>
        </p:grpSpPr>
        <p:pic>
          <p:nvPicPr>
            <p:cNvPr id="1052" name="Picture 28" descr="https://navitel.ru/ru/monitoring/res/images/mondevice/ruptela/preview-ruptela-fm-tco3.pn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4448" y="3990946"/>
              <a:ext cx="427416" cy="348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Овал 46"/>
            <p:cNvSpPr/>
            <p:nvPr/>
          </p:nvSpPr>
          <p:spPr>
            <a:xfrm>
              <a:off x="5922962" y="3870134"/>
              <a:ext cx="589665" cy="589665"/>
            </a:xfrm>
            <a:prstGeom prst="ellipse">
              <a:avLst/>
            </a:prstGeom>
            <a:noFill/>
            <a:ln>
              <a:solidFill>
                <a:srgbClr val="25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6571833" y="3947129"/>
            <a:ext cx="589665" cy="589665"/>
            <a:chOff x="6833308" y="3870134"/>
            <a:chExt cx="589665" cy="589665"/>
          </a:xfrm>
        </p:grpSpPr>
        <p:pic>
          <p:nvPicPr>
            <p:cNvPr id="1054" name="Picture 30" descr="https://navitel.ru/ru/monitoring/res/images/mondevice/naviset/preview-naviset-seapoint-iridium.jpg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5327" y="4012957"/>
              <a:ext cx="425626" cy="304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Овал 47"/>
            <p:cNvSpPr/>
            <p:nvPr/>
          </p:nvSpPr>
          <p:spPr>
            <a:xfrm>
              <a:off x="6833308" y="3870134"/>
              <a:ext cx="589665" cy="589665"/>
            </a:xfrm>
            <a:prstGeom prst="ellipse">
              <a:avLst/>
            </a:prstGeom>
            <a:noFill/>
            <a:ln>
              <a:solidFill>
                <a:srgbClr val="25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9" name="Овал 48"/>
          <p:cNvSpPr/>
          <p:nvPr/>
        </p:nvSpPr>
        <p:spPr>
          <a:xfrm>
            <a:off x="7216604" y="3947129"/>
            <a:ext cx="589665" cy="589665"/>
          </a:xfrm>
          <a:prstGeom prst="ellipse">
            <a:avLst/>
          </a:prstGeom>
          <a:noFill/>
          <a:ln>
            <a:solidFill>
              <a:srgbClr val="25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7855706" y="3947129"/>
            <a:ext cx="589665" cy="589665"/>
          </a:xfrm>
          <a:prstGeom prst="ellipse">
            <a:avLst/>
          </a:prstGeom>
          <a:noFill/>
          <a:ln>
            <a:solidFill>
              <a:srgbClr val="25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7" name="Прямая соединительная линия 76">
            <a:extLst>
              <a:ext uri="{FF2B5EF4-FFF2-40B4-BE49-F238E27FC236}">
                <a16:creationId xmlns:a16="http://schemas.microsoft.com/office/drawing/2014/main" xmlns="" id="{CA1C6E94-B8C8-442D-BB06-72B50D8D5AB8}"/>
              </a:ext>
            </a:extLst>
          </p:cNvPr>
          <p:cNvCxnSpPr>
            <a:cxnSpLocks/>
          </p:cNvCxnSpPr>
          <p:nvPr/>
        </p:nvCxnSpPr>
        <p:spPr>
          <a:xfrm flipH="1">
            <a:off x="574006" y="1063402"/>
            <a:ext cx="18239" cy="1249208"/>
          </a:xfrm>
          <a:prstGeom prst="line">
            <a:avLst/>
          </a:prstGeom>
          <a:ln w="38100">
            <a:solidFill>
              <a:srgbClr val="00B2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>
            <a:extLst>
              <a:ext uri="{FF2B5EF4-FFF2-40B4-BE49-F238E27FC236}">
                <a16:creationId xmlns:a16="http://schemas.microsoft.com/office/drawing/2014/main" xmlns="" id="{CA1C6E94-B8C8-442D-BB06-72B50D8D5AB8}"/>
              </a:ext>
            </a:extLst>
          </p:cNvPr>
          <p:cNvCxnSpPr/>
          <p:nvPr/>
        </p:nvCxnSpPr>
        <p:spPr>
          <a:xfrm>
            <a:off x="595070" y="3128657"/>
            <a:ext cx="0" cy="923323"/>
          </a:xfrm>
          <a:prstGeom prst="line">
            <a:avLst/>
          </a:prstGeom>
          <a:ln w="38100">
            <a:solidFill>
              <a:srgbClr val="00B2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Прямоугольник 80"/>
          <p:cNvSpPr/>
          <p:nvPr/>
        </p:nvSpPr>
        <p:spPr>
          <a:xfrm>
            <a:off x="-1" y="3124730"/>
            <a:ext cx="574007" cy="927250"/>
          </a:xfrm>
          <a:prstGeom prst="rect">
            <a:avLst/>
          </a:prstGeom>
          <a:solidFill>
            <a:srgbClr val="25B7B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-1" y="1066028"/>
            <a:ext cx="574007" cy="1246582"/>
          </a:xfrm>
          <a:prstGeom prst="rect">
            <a:avLst/>
          </a:prstGeom>
          <a:solidFill>
            <a:srgbClr val="25B7B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539727" y="2549562"/>
            <a:ext cx="4001844" cy="2108498"/>
          </a:xfrm>
          <a:prstGeom prst="roundRect">
            <a:avLst>
              <a:gd name="adj" fmla="val 0"/>
            </a:avLst>
          </a:prstGeom>
          <a:noFill/>
          <a:ln>
            <a:solidFill>
              <a:srgbClr val="25B7B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22DA1D1D-C39F-4724-8A1A-8222C56B527B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286676" y="48697"/>
            <a:ext cx="1168112" cy="32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0935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2419" y="895720"/>
            <a:ext cx="2932482" cy="1517456"/>
          </a:xfrm>
          <a:prstGeom prst="rect">
            <a:avLst/>
          </a:prstGeom>
          <a:ln>
            <a:solidFill>
              <a:srgbClr val="00B2BD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9151" y="903063"/>
            <a:ext cx="2937405" cy="1521615"/>
          </a:xfrm>
          <a:prstGeom prst="rect">
            <a:avLst/>
          </a:prstGeom>
          <a:ln>
            <a:solidFill>
              <a:srgbClr val="00B2BD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074" y="2862320"/>
            <a:ext cx="2932482" cy="1532031"/>
          </a:xfrm>
          <a:prstGeom prst="rect">
            <a:avLst/>
          </a:prstGeom>
          <a:ln>
            <a:solidFill>
              <a:srgbClr val="00B2BD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3486069" y="2966419"/>
            <a:ext cx="5373692" cy="261610"/>
          </a:xfrm>
          <a:prstGeom prst="rect">
            <a:avLst/>
          </a:prstGeom>
          <a:noFill/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505C7E"/>
                </a:solidFill>
                <a:cs typeface="Times New Roman" panose="02020603050405020304" pitchFamily="18" charset="0"/>
              </a:rPr>
              <a:t>Контроль соблюдения заданий и расписаний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495919" y="3290830"/>
            <a:ext cx="5363842" cy="600164"/>
          </a:xfrm>
          <a:prstGeom prst="rect">
            <a:avLst/>
          </a:prstGeom>
          <a:noFill/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505C7E"/>
                </a:solidFill>
                <a:cs typeface="Times New Roman" panose="02020603050405020304" pitchFamily="18" charset="0"/>
              </a:rPr>
              <a:t>Оперативное оповещение о нарушениях и внештатных ситуациях (сход с маршрута, тревога, превышение скорости, превышение критических значений датчиков)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495919" y="3877954"/>
            <a:ext cx="5363842" cy="430887"/>
          </a:xfrm>
          <a:prstGeom prst="rect">
            <a:avLst/>
          </a:prstGeom>
          <a:noFill/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505C7E"/>
                </a:solidFill>
                <a:cs typeface="Times New Roman" panose="02020603050405020304" pitchFamily="18" charset="0"/>
              </a:rPr>
              <a:t>Контроль состояния груза (прицепное оборудование, датчики температуры, влажности)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89254" y="11273"/>
            <a:ext cx="3733041" cy="405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lang="ru-RU" sz="1650" b="1" i="0" kern="1200" dirty="0">
                <a:solidFill>
                  <a:srgbClr val="108FAB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ru-RU" sz="1200" dirty="0">
                <a:solidFill>
                  <a:srgbClr val="25B7BC"/>
                </a:solidFill>
                <a:cs typeface="Times New Roman" panose="02020603050405020304" pitchFamily="18" charset="0"/>
              </a:rPr>
              <a:t>Функционал мониторинга транспорта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429135" y="878135"/>
            <a:ext cx="2128154" cy="600164"/>
          </a:xfrm>
          <a:prstGeom prst="rect">
            <a:avLst/>
          </a:prstGeom>
          <a:noFill/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505C7E"/>
                </a:solidFill>
                <a:cs typeface="Times New Roman" panose="02020603050405020304" pitchFamily="18" charset="0"/>
              </a:rPr>
              <a:t>Контроль текущего положения, скорости и направления движения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508574" y="1644722"/>
            <a:ext cx="2211295" cy="938719"/>
          </a:xfrm>
          <a:prstGeom prst="rect">
            <a:avLst/>
          </a:prstGeom>
          <a:noFill/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/>
            <a:r>
              <a:rPr lang="ru-RU" sz="1100" dirty="0">
                <a:solidFill>
                  <a:srgbClr val="505C7E"/>
                </a:solidFill>
                <a:cs typeface="Times New Roman" panose="02020603050405020304" pitchFamily="18" charset="0"/>
              </a:rPr>
              <a:t>Контроль состояния автомобиля (работа двигателя, навесное оборудование, топливо) </a:t>
            </a:r>
          </a:p>
          <a:p>
            <a:pPr algn="r"/>
            <a:endParaRPr lang="ru-RU" sz="1100" dirty="0">
              <a:solidFill>
                <a:srgbClr val="505C7E"/>
              </a:solidFill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277953" y="892647"/>
            <a:ext cx="132550" cy="580952"/>
          </a:xfrm>
          <a:prstGeom prst="rect">
            <a:avLst/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3275817" y="2862320"/>
            <a:ext cx="135392" cy="1540185"/>
          </a:xfrm>
          <a:prstGeom prst="rect">
            <a:avLst/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3401949" y="2862320"/>
            <a:ext cx="5382952" cy="1532031"/>
          </a:xfrm>
          <a:prstGeom prst="rect">
            <a:avLst/>
          </a:prstGeom>
          <a:noFill/>
          <a:ln w="9525">
            <a:solidFill>
              <a:srgbClr val="25B7B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486069" y="1645068"/>
            <a:ext cx="2269201" cy="777836"/>
          </a:xfrm>
          <a:prstGeom prst="rect">
            <a:avLst/>
          </a:prstGeom>
          <a:noFill/>
          <a:ln w="9525">
            <a:solidFill>
              <a:srgbClr val="25B7B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3400594" y="892647"/>
            <a:ext cx="2222126" cy="580952"/>
          </a:xfrm>
          <a:prstGeom prst="rect">
            <a:avLst/>
          </a:prstGeom>
          <a:noFill/>
          <a:ln w="9525">
            <a:solidFill>
              <a:srgbClr val="25B7B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3410503" y="3040884"/>
            <a:ext cx="93970" cy="45719"/>
          </a:xfrm>
          <a:prstGeom prst="rect">
            <a:avLst/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3410503" y="3400497"/>
            <a:ext cx="93970" cy="45720"/>
          </a:xfrm>
          <a:prstGeom prst="rect">
            <a:avLst/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3410503" y="3980947"/>
            <a:ext cx="93970" cy="45720"/>
          </a:xfrm>
          <a:prstGeom prst="rect">
            <a:avLst/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5719869" y="1629454"/>
            <a:ext cx="132550" cy="795223"/>
          </a:xfrm>
          <a:prstGeom prst="rect">
            <a:avLst/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0" y="4864100"/>
            <a:ext cx="9144000" cy="279400"/>
          </a:xfrm>
          <a:prstGeom prst="rect">
            <a:avLst/>
          </a:prstGeom>
          <a:solidFill>
            <a:srgbClr val="25B7BC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724478FC-E7AF-46A5-AEED-8563AA96A5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6676" y="48697"/>
            <a:ext cx="1168112" cy="32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9631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6"/>
          <p:cNvSpPr>
            <a:spLocks noChangeArrowheads="1"/>
          </p:cNvSpPr>
          <p:nvPr/>
        </p:nvSpPr>
        <p:spPr bwMode="auto">
          <a:xfrm>
            <a:off x="1752611" y="754485"/>
            <a:ext cx="4672252" cy="324821"/>
          </a:xfrm>
          <a:prstGeom prst="rect">
            <a:avLst/>
          </a:prstGeom>
          <a:noFill/>
          <a:ln>
            <a:headEnd/>
            <a:tailEnd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80000"/>
              </a:lnSpc>
            </a:pPr>
            <a:r>
              <a:rPr lang="ru-RU" sz="1200" b="1" dirty="0">
                <a:solidFill>
                  <a:srgbClr val="505C7E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Мониторинг в режиме реального времени</a:t>
            </a:r>
          </a:p>
        </p:txBody>
      </p:sp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34595" y="1059210"/>
            <a:ext cx="2658488" cy="1700695"/>
          </a:xfrm>
          <a:prstGeom prst="rect">
            <a:avLst/>
          </a:prstGeom>
          <a:noFill/>
          <a:ln w="9525">
            <a:solidFill>
              <a:srgbClr val="25B7BC"/>
            </a:solidFill>
            <a:miter lim="800000"/>
            <a:headEnd/>
            <a:tailEnd/>
          </a:ln>
        </p:spPr>
      </p:pic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850916" y="1059313"/>
            <a:ext cx="2665279" cy="1701725"/>
          </a:xfrm>
          <a:prstGeom prst="rect">
            <a:avLst/>
          </a:prstGeom>
          <a:noFill/>
          <a:ln w="9525">
            <a:solidFill>
              <a:srgbClr val="25B7BC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850916" y="2881338"/>
            <a:ext cx="5442167" cy="1799426"/>
          </a:xfrm>
          <a:prstGeom prst="rect">
            <a:avLst/>
          </a:prstGeom>
          <a:noFill/>
          <a:ln w="6350">
            <a:solidFill>
              <a:srgbClr val="25B7B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17"/>
          <p:cNvSpPr>
            <a:spLocks noChangeArrowheads="1"/>
          </p:cNvSpPr>
          <p:nvPr/>
        </p:nvSpPr>
        <p:spPr bwMode="auto">
          <a:xfrm>
            <a:off x="1929556" y="2931567"/>
            <a:ext cx="5410077" cy="174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 defTabSz="685800">
              <a:spcBef>
                <a:spcPts val="160"/>
              </a:spcBef>
              <a:buClr>
                <a:srgbClr val="108FAB"/>
              </a:buClr>
              <a:buSzPct val="160000"/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rgbClr val="505C7E"/>
                </a:solidFill>
                <a:cs typeface="Times New Roman" panose="02020603050405020304" pitchFamily="18" charset="0"/>
              </a:rPr>
              <a:t>Определение текущего местоположения, направления движения, скорости транспортного средства, отображение показаний датчиков в реальном времени.</a:t>
            </a:r>
          </a:p>
          <a:p>
            <a:pPr marL="171450" indent="-171450" defTabSz="685800">
              <a:spcBef>
                <a:spcPts val="160"/>
              </a:spcBef>
              <a:buClr>
                <a:srgbClr val="108FAB"/>
              </a:buClr>
              <a:buSzPct val="160000"/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rgbClr val="505C7E"/>
                </a:solidFill>
                <a:cs typeface="Times New Roman" panose="02020603050405020304" pitchFamily="18" charset="0"/>
              </a:rPr>
              <a:t>Слежение за перемещением транспортного средства, формирование </a:t>
            </a:r>
            <a:r>
              <a:rPr lang="ru-RU" sz="800" dirty="0" err="1">
                <a:solidFill>
                  <a:srgbClr val="505C7E"/>
                </a:solidFill>
                <a:cs typeface="Times New Roman" panose="02020603050405020304" pitchFamily="18" charset="0"/>
              </a:rPr>
              <a:t>геозон</a:t>
            </a:r>
            <a:r>
              <a:rPr lang="ru-RU" sz="800" dirty="0">
                <a:solidFill>
                  <a:srgbClr val="505C7E"/>
                </a:solidFill>
                <a:cs typeface="Times New Roman" panose="02020603050405020304" pitchFamily="18" charset="0"/>
              </a:rPr>
              <a:t>, уведомлений и маршрутов. </a:t>
            </a:r>
          </a:p>
          <a:p>
            <a:pPr marL="171450" indent="-171450" defTabSz="685800">
              <a:spcBef>
                <a:spcPts val="160"/>
              </a:spcBef>
              <a:buClr>
                <a:srgbClr val="108FAB"/>
              </a:buClr>
              <a:buSzPct val="160000"/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rgbClr val="505C7E"/>
                </a:solidFill>
                <a:cs typeface="Times New Roman" panose="02020603050405020304" pitchFamily="18" charset="0"/>
              </a:rPr>
              <a:t>Работа с группой транспортных средств на одной карте:</a:t>
            </a:r>
          </a:p>
          <a:p>
            <a:pPr marL="628650" lvl="1" indent="-171450" defTabSz="685800">
              <a:spcBef>
                <a:spcPts val="160"/>
              </a:spcBef>
              <a:buClr>
                <a:srgbClr val="108FAB"/>
              </a:buClr>
              <a:buFont typeface="Courier New" panose="02070309020205020404" pitchFamily="49" charset="0"/>
              <a:buChar char="o"/>
            </a:pPr>
            <a:r>
              <a:rPr lang="ru-RU" sz="800" dirty="0">
                <a:solidFill>
                  <a:srgbClr val="505C7E"/>
                </a:solidFill>
                <a:cs typeface="Times New Roman" panose="02020603050405020304" pitchFamily="18" charset="0"/>
              </a:rPr>
              <a:t>отображение треков каждого транспортного средства</a:t>
            </a:r>
          </a:p>
          <a:p>
            <a:pPr marL="628650" lvl="1" indent="-171450" defTabSz="685800">
              <a:spcBef>
                <a:spcPts val="160"/>
              </a:spcBef>
              <a:buClr>
                <a:srgbClr val="108FAB"/>
              </a:buClr>
              <a:buFont typeface="Courier New" panose="02070309020205020404" pitchFamily="49" charset="0"/>
              <a:buChar char="o"/>
            </a:pPr>
            <a:r>
              <a:rPr lang="ru-RU" sz="800" dirty="0">
                <a:solidFill>
                  <a:srgbClr val="505C7E"/>
                </a:solidFill>
                <a:cs typeface="Times New Roman" panose="02020603050405020304" pitchFamily="18" charset="0"/>
              </a:rPr>
              <a:t>слежение за группой транспортных средств</a:t>
            </a:r>
          </a:p>
          <a:p>
            <a:pPr marL="628650" lvl="1" indent="-171450" defTabSz="685800">
              <a:spcBef>
                <a:spcPts val="160"/>
              </a:spcBef>
              <a:buClr>
                <a:srgbClr val="108FAB"/>
              </a:buClr>
              <a:buFont typeface="Courier New" panose="02070309020205020404" pitchFamily="49" charset="0"/>
              <a:buChar char="o"/>
            </a:pPr>
            <a:r>
              <a:rPr lang="ru-RU" sz="800" dirty="0">
                <a:solidFill>
                  <a:srgbClr val="505C7E"/>
                </a:solidFill>
                <a:cs typeface="Times New Roman" panose="02020603050405020304" pitchFamily="18" charset="0"/>
              </a:rPr>
              <a:t>совместное “воспроизведение” треков</a:t>
            </a:r>
          </a:p>
          <a:p>
            <a:pPr marL="171450" indent="-171450" defTabSz="685800">
              <a:spcBef>
                <a:spcPts val="160"/>
              </a:spcBef>
              <a:buClr>
                <a:srgbClr val="108FAB"/>
              </a:buClr>
              <a:buSzPct val="160000"/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rgbClr val="505C7E"/>
                </a:solidFill>
                <a:cs typeface="Times New Roman" panose="02020603050405020304" pitchFamily="18" charset="0"/>
              </a:rPr>
              <a:t>Поддержка уведомлений о различных событиях (например, превышение скоростного режима, выход из </a:t>
            </a:r>
            <a:r>
              <a:rPr lang="ru-RU" sz="800" dirty="0" err="1">
                <a:solidFill>
                  <a:srgbClr val="505C7E"/>
                </a:solidFill>
                <a:cs typeface="Times New Roman" panose="02020603050405020304" pitchFamily="18" charset="0"/>
              </a:rPr>
              <a:t>геозоны</a:t>
            </a:r>
            <a:r>
              <a:rPr lang="ru-RU" sz="800" dirty="0">
                <a:solidFill>
                  <a:srgbClr val="505C7E"/>
                </a:solidFill>
                <a:cs typeface="Times New Roman" panose="02020603050405020304" pitchFamily="18" charset="0"/>
              </a:rPr>
              <a:t>, контроль показателей датчиков)</a:t>
            </a:r>
          </a:p>
          <a:p>
            <a:pPr marL="171450" indent="-171450" defTabSz="685800">
              <a:spcBef>
                <a:spcPts val="160"/>
              </a:spcBef>
              <a:buClr>
                <a:srgbClr val="108FAB"/>
              </a:buClr>
              <a:buSzPct val="160000"/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rgbClr val="505C7E"/>
                </a:solidFill>
                <a:cs typeface="Times New Roman" panose="02020603050405020304" pitchFamily="18" charset="0"/>
              </a:rPr>
              <a:t>Оповещения могут отправляться на e-</a:t>
            </a:r>
            <a:r>
              <a:rPr lang="ru-RU" sz="800" dirty="0" err="1">
                <a:solidFill>
                  <a:srgbClr val="505C7E"/>
                </a:solidFill>
                <a:cs typeface="Times New Roman" panose="02020603050405020304" pitchFamily="18" charset="0"/>
              </a:rPr>
              <a:t>mail</a:t>
            </a:r>
            <a:r>
              <a:rPr lang="ru-RU" sz="800" dirty="0">
                <a:solidFill>
                  <a:srgbClr val="505C7E"/>
                </a:solidFill>
                <a:cs typeface="Times New Roman" panose="02020603050405020304" pitchFamily="18" charset="0"/>
              </a:rPr>
              <a:t>, по SMS и выводиться операторам онлайн на экран программы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89254" y="11273"/>
            <a:ext cx="3600693" cy="405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lang="ru-RU" sz="1650" b="1" i="0" kern="1200" dirty="0">
                <a:solidFill>
                  <a:srgbClr val="108FAB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ru-RU" sz="1200" dirty="0">
                <a:solidFill>
                  <a:srgbClr val="25B7BC"/>
                </a:solidFill>
                <a:cs typeface="Times New Roman" panose="02020603050405020304" pitchFamily="18" charset="0"/>
              </a:rPr>
              <a:t>Функционал мониторинга транспорта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4864100"/>
            <a:ext cx="9144000" cy="279400"/>
          </a:xfrm>
          <a:prstGeom prst="rect">
            <a:avLst/>
          </a:prstGeom>
          <a:solidFill>
            <a:srgbClr val="25B7BC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3B99B36-CC67-42C8-849F-AE53DED943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6676" y="48697"/>
            <a:ext cx="1168112" cy="32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3781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3587" y="822570"/>
            <a:ext cx="3577214" cy="2142801"/>
          </a:xfrm>
          <a:prstGeom prst="rect">
            <a:avLst/>
          </a:prstGeom>
          <a:ln>
            <a:solidFill>
              <a:srgbClr val="25B7BC"/>
            </a:solidFill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102246" y="3136822"/>
            <a:ext cx="5153930" cy="769441"/>
          </a:xfrm>
          <a:prstGeom prst="rect">
            <a:avLst/>
          </a:prstGeom>
          <a:noFill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505C7E"/>
                </a:solidFill>
                <a:cs typeface="Times New Roman" panose="02020603050405020304" pitchFamily="18" charset="0"/>
              </a:rPr>
              <a:t>Прокладка маршрутов с неограниченным количеством промежуточных точек (например остановок), создание регулярных расписаний и рейсов по расписаниям как в ручном, так и в автоматическом режиме.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5650958" y="896263"/>
            <a:ext cx="1605217" cy="1995413"/>
            <a:chOff x="-150253" y="1637918"/>
            <a:chExt cx="2784023" cy="3460763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0253" y="1637918"/>
              <a:ext cx="2079755" cy="1292719"/>
            </a:xfrm>
            <a:prstGeom prst="rect">
              <a:avLst/>
            </a:prstGeom>
            <a:noFill/>
            <a:ln>
              <a:solidFill>
                <a:srgbClr val="31859C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5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483" y="2783881"/>
              <a:ext cx="2079755" cy="1296483"/>
            </a:xfrm>
            <a:prstGeom prst="rect">
              <a:avLst/>
            </a:prstGeom>
            <a:noFill/>
            <a:ln>
              <a:solidFill>
                <a:srgbClr val="31859C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6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014" y="3807126"/>
              <a:ext cx="2079756" cy="1291555"/>
            </a:xfrm>
            <a:prstGeom prst="rect">
              <a:avLst/>
            </a:prstGeom>
            <a:noFill/>
            <a:ln>
              <a:solidFill>
                <a:srgbClr val="31859C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9" name="Заголовок 1"/>
          <p:cNvSpPr txBox="1">
            <a:spLocks/>
          </p:cNvSpPr>
          <p:nvPr/>
        </p:nvSpPr>
        <p:spPr>
          <a:xfrm>
            <a:off x="189254" y="11273"/>
            <a:ext cx="4719630" cy="405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lang="ru-RU" sz="1650" b="1" i="0" kern="1200" dirty="0">
                <a:solidFill>
                  <a:srgbClr val="108FAB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ru-RU" sz="1200" dirty="0">
                <a:solidFill>
                  <a:srgbClr val="25B7BC"/>
                </a:solidFill>
                <a:cs typeface="Times New Roman" panose="02020603050405020304" pitchFamily="18" charset="0"/>
              </a:rPr>
              <a:t>Контроль маршрутов и расписаний движения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4864100"/>
            <a:ext cx="9144000" cy="279400"/>
          </a:xfrm>
          <a:prstGeom prst="rect">
            <a:avLst/>
          </a:prstGeom>
          <a:solidFill>
            <a:srgbClr val="25B7BC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102245" y="3946291"/>
            <a:ext cx="5153930" cy="769441"/>
          </a:xfrm>
          <a:prstGeom prst="rect">
            <a:avLst/>
          </a:prstGeom>
          <a:noFill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505C7E"/>
                </a:solidFill>
                <a:cs typeface="Times New Roman" panose="02020603050405020304" pitchFamily="18" charset="0"/>
              </a:rPr>
              <a:t>Контроль прохождения рейса (сход с маршрута, опоздания/опережения, пропуск промежуточных точек маршрута) с оповещениями на e-</a:t>
            </a:r>
            <a:r>
              <a:rPr lang="ru-RU" sz="1100" dirty="0" err="1">
                <a:solidFill>
                  <a:srgbClr val="505C7E"/>
                </a:solidFill>
                <a:cs typeface="Times New Roman" panose="02020603050405020304" pitchFamily="18" charset="0"/>
              </a:rPr>
              <a:t>mail</a:t>
            </a:r>
            <a:r>
              <a:rPr lang="ru-RU" sz="1100" dirty="0">
                <a:solidFill>
                  <a:srgbClr val="505C7E"/>
                </a:solidFill>
                <a:cs typeface="Times New Roman" panose="02020603050405020304" pitchFamily="18" charset="0"/>
              </a:rPr>
              <a:t>, по SMS и отображением оператору на экран программы.</a:t>
            </a: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xmlns="" id="{CA1C6E94-B8C8-442D-BB06-72B50D8D5AB8}"/>
              </a:ext>
            </a:extLst>
          </p:cNvPr>
          <p:cNvCxnSpPr/>
          <p:nvPr/>
        </p:nvCxnSpPr>
        <p:spPr>
          <a:xfrm>
            <a:off x="2102246" y="3142034"/>
            <a:ext cx="0" cy="720952"/>
          </a:xfrm>
          <a:prstGeom prst="line">
            <a:avLst/>
          </a:prstGeom>
          <a:ln w="38100">
            <a:solidFill>
              <a:srgbClr val="00B2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2124302" y="3142034"/>
            <a:ext cx="5131874" cy="719565"/>
          </a:xfrm>
          <a:prstGeom prst="rect">
            <a:avLst/>
          </a:prstGeom>
          <a:noFill/>
          <a:ln w="6350">
            <a:solidFill>
              <a:srgbClr val="25B7B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124302" y="3959920"/>
            <a:ext cx="5161279" cy="719204"/>
          </a:xfrm>
          <a:prstGeom prst="rect">
            <a:avLst/>
          </a:prstGeom>
          <a:noFill/>
          <a:ln w="6350">
            <a:solidFill>
              <a:srgbClr val="25B7B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cs typeface="Times New Roman" panose="02020603050405020304" pitchFamily="18" charset="0"/>
            </a:endParaRPr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xmlns="" id="{CA1C6E94-B8C8-442D-BB06-72B50D8D5AB8}"/>
              </a:ext>
            </a:extLst>
          </p:cNvPr>
          <p:cNvCxnSpPr/>
          <p:nvPr/>
        </p:nvCxnSpPr>
        <p:spPr>
          <a:xfrm>
            <a:off x="2102246" y="3958172"/>
            <a:ext cx="0" cy="720952"/>
          </a:xfrm>
          <a:prstGeom prst="line">
            <a:avLst/>
          </a:prstGeom>
          <a:ln w="38100">
            <a:solidFill>
              <a:srgbClr val="00B2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1833586" y="3140678"/>
            <a:ext cx="268658" cy="728874"/>
          </a:xfrm>
          <a:prstGeom prst="rect">
            <a:avLst/>
          </a:prstGeom>
          <a:solidFill>
            <a:srgbClr val="25B7B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833586" y="3953327"/>
            <a:ext cx="268658" cy="735467"/>
          </a:xfrm>
          <a:prstGeom prst="rect">
            <a:avLst/>
          </a:prstGeom>
          <a:solidFill>
            <a:srgbClr val="25B7B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AC4D186F-B552-4769-A522-633D92C5B6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6676" y="48697"/>
            <a:ext cx="1168112" cy="32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55785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iQcln334UOLqd1FbvJ36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iQcln334UOLqd1FbvJ36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iQcln334UOLqd1FbvJ36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iQcln334UOLqd1FbvJ36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iQcln334UOLqd1FbvJ36A"/>
</p:tagLst>
</file>

<file path=ppt/theme/theme1.xml><?xml version="1.0" encoding="utf-8"?>
<a:theme xmlns:a="http://schemas.openxmlformats.org/drawingml/2006/main" name="Шаблон презентации АО ГЛОНАСС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solas/Verdana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1" id="{CA74BE95-F0BC-4E75-B348-F74B0E330BEC}" vid="{6B7872ED-892B-4121-9C47-DD7F8006DFB1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1" id="{CA74BE95-F0BC-4E75-B348-F74B0E330BEC}" vid="{DA61A4DF-BCBB-44FD-8B0B-FAA491E31EA1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 АО ГЛОНАСС</Template>
  <TotalTime>3502</TotalTime>
  <Words>737</Words>
  <Application>Microsoft Office PowerPoint</Application>
  <PresentationFormat>Экран (16:9)</PresentationFormat>
  <Paragraphs>132</Paragraphs>
  <Slides>15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Шаблон презентации АО ГЛОНАСС</vt:lpstr>
      <vt:lpstr>Специальное оформление</vt:lpstr>
      <vt:lpstr>Государственная автоматизированная информационная система  «ЭРА-ГЛОНАСС»</vt:lpstr>
      <vt:lpstr>Применение ГАИС «ЭРА-ГЛОНАСС» для мониторинга транспорта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Полина Петрова</dc:creator>
  <cp:lastModifiedBy>Юля</cp:lastModifiedBy>
  <cp:revision>449</cp:revision>
  <dcterms:created xsi:type="dcterms:W3CDTF">2016-11-11T06:38:44Z</dcterms:created>
  <dcterms:modified xsi:type="dcterms:W3CDTF">2019-09-13T06:33:10Z</dcterms:modified>
</cp:coreProperties>
</file>